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handoutMasterIdLst>
    <p:handoutMasterId r:id="rId20"/>
  </p:handoutMasterIdLst>
  <p:sldIdLst>
    <p:sldId id="256" r:id="rId2"/>
    <p:sldId id="257" r:id="rId3"/>
    <p:sldId id="258" r:id="rId4"/>
    <p:sldId id="260" r:id="rId5"/>
    <p:sldId id="259" r:id="rId6"/>
    <p:sldId id="261" r:id="rId7"/>
    <p:sldId id="262" r:id="rId8"/>
    <p:sldId id="263" r:id="rId9"/>
    <p:sldId id="264" r:id="rId10"/>
    <p:sldId id="265" r:id="rId11"/>
    <p:sldId id="269" r:id="rId12"/>
    <p:sldId id="266" r:id="rId13"/>
    <p:sldId id="267" r:id="rId14"/>
    <p:sldId id="268" r:id="rId15"/>
    <p:sldId id="270" r:id="rId16"/>
    <p:sldId id="271" r:id="rId17"/>
    <p:sldId id="272" r:id="rId18"/>
    <p:sldId id="273" r:id="rId19"/>
  </p:sldIdLst>
  <p:sldSz cx="18288000" cy="10287000"/>
  <p:notesSz cx="6858000" cy="9144000"/>
  <p:embeddedFontLst>
    <p:embeddedFont>
      <p:font typeface="Calibri" panose="020F0502020204030204" pitchFamily="34" charset="0"/>
      <p:regular r:id="rId21"/>
      <p:bold r:id="rId22"/>
      <p:italic r:id="rId23"/>
      <p:boldItalic r:id="rId24"/>
    </p:embeddedFont>
    <p:embeddedFont>
      <p:font typeface="Cambria Math" panose="02040503050406030204" pitchFamily="18" charset="0"/>
      <p:regular r:id="rId25"/>
    </p:embeddedFont>
    <p:embeddedFont>
      <p:font typeface="Open Sauce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9D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0" d="100"/>
          <a:sy n="60" d="100"/>
        </p:scale>
        <p:origin x="298" y="5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DD61D4-708E-86E9-E863-EE9FF4C24BF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B478BF61-01BB-5B11-576B-6233E0C4A50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FAD6CC9-30A9-4211-8439-25737B6C8885}" type="datetimeFigureOut">
              <a:rPr lang="en-AU" smtClean="0"/>
              <a:t>16/10/2023</a:t>
            </a:fld>
            <a:endParaRPr lang="en-AU"/>
          </a:p>
        </p:txBody>
      </p:sp>
      <p:sp>
        <p:nvSpPr>
          <p:cNvPr id="4" name="Footer Placeholder 3">
            <a:extLst>
              <a:ext uri="{FF2B5EF4-FFF2-40B4-BE49-F238E27FC236}">
                <a16:creationId xmlns:a16="http://schemas.microsoft.com/office/drawing/2014/main" id="{77CE0E2A-C016-8299-5176-385C9D36697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15AE73EB-7D69-F0B3-42DF-14C9757D0DD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E38DECD-48E5-4866-970A-9F94AA76EE4E}" type="slidenum">
              <a:rPr lang="en-AU" smtClean="0"/>
              <a:t>‹#›</a:t>
            </a:fld>
            <a:endParaRPr lang="en-AU"/>
          </a:p>
        </p:txBody>
      </p:sp>
    </p:spTree>
    <p:extLst>
      <p:ext uri="{BB962C8B-B14F-4D97-AF65-F5344CB8AC3E}">
        <p14:creationId xmlns:p14="http://schemas.microsoft.com/office/powerpoint/2010/main" val="85993466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5" name="Title 6">
            <a:extLst>
              <a:ext uri="{FF2B5EF4-FFF2-40B4-BE49-F238E27FC236}">
                <a16:creationId xmlns:a16="http://schemas.microsoft.com/office/drawing/2014/main" id="{999F7FE1-235E-7934-12A4-F22BA4E1C4D2}"/>
              </a:ext>
            </a:extLst>
          </p:cNvPr>
          <p:cNvSpPr>
            <a:spLocks noGrp="1"/>
          </p:cNvSpPr>
          <p:nvPr>
            <p:ph type="title" hasCustomPrompt="1"/>
          </p:nvPr>
        </p:nvSpPr>
        <p:spPr>
          <a:xfrm>
            <a:off x="1257300" y="3304665"/>
            <a:ext cx="15773400" cy="1120186"/>
          </a:xfrm>
          <a:prstGeom prst="rect">
            <a:avLst/>
          </a:prstGeom>
        </p:spPr>
        <p:txBody>
          <a:bodyPr/>
          <a:lstStyle>
            <a:lvl1pPr algn="l">
              <a:defRPr sz="4800" b="1"/>
            </a:lvl1pPr>
          </a:lstStyle>
          <a:p>
            <a:r>
              <a:rPr lang="en-US" dirty="0"/>
              <a:t>Paper Title</a:t>
            </a:r>
            <a:endParaRPr lang="en-AU" dirty="0"/>
          </a:p>
        </p:txBody>
      </p:sp>
      <p:sp>
        <p:nvSpPr>
          <p:cNvPr id="16" name="Freeform 14">
            <a:extLst>
              <a:ext uri="{FF2B5EF4-FFF2-40B4-BE49-F238E27FC236}">
                <a16:creationId xmlns:a16="http://schemas.microsoft.com/office/drawing/2014/main" id="{A4E1BDCB-DEB8-3897-1194-8D429EF012E0}"/>
              </a:ext>
            </a:extLst>
          </p:cNvPr>
          <p:cNvSpPr/>
          <p:nvPr userDrawn="1"/>
        </p:nvSpPr>
        <p:spPr>
          <a:xfrm>
            <a:off x="12581773" y="9084464"/>
            <a:ext cx="4742440" cy="836068"/>
          </a:xfrm>
          <a:custGeom>
            <a:avLst/>
            <a:gdLst/>
            <a:ahLst/>
            <a:cxnLst/>
            <a:rect l="l" t="t" r="r" b="b"/>
            <a:pathLst>
              <a:path w="4742440" h="836068">
                <a:moveTo>
                  <a:pt x="0" y="0"/>
                </a:moveTo>
                <a:lnTo>
                  <a:pt x="4742440" y="0"/>
                </a:lnTo>
                <a:lnTo>
                  <a:pt x="4742440" y="836068"/>
                </a:lnTo>
                <a:lnTo>
                  <a:pt x="0" y="836068"/>
                </a:lnTo>
                <a:lnTo>
                  <a:pt x="0" y="0"/>
                </a:lnTo>
                <a:close/>
              </a:path>
            </a:pathLst>
          </a:custGeom>
          <a:blipFill>
            <a:blip r:embed="rId2"/>
            <a:stretch>
              <a:fillRect/>
            </a:stretch>
          </a:blipFill>
        </p:spPr>
        <p:txBody>
          <a:bodyPr/>
          <a:lstStyle/>
          <a:p>
            <a:endParaRPr lang="en-AU"/>
          </a:p>
        </p:txBody>
      </p:sp>
      <p:sp>
        <p:nvSpPr>
          <p:cNvPr id="17" name="Freeform 15">
            <a:extLst>
              <a:ext uri="{FF2B5EF4-FFF2-40B4-BE49-F238E27FC236}">
                <a16:creationId xmlns:a16="http://schemas.microsoft.com/office/drawing/2014/main" id="{A366E07C-F3A3-8F32-0D03-052D2778B399}"/>
              </a:ext>
            </a:extLst>
          </p:cNvPr>
          <p:cNvSpPr/>
          <p:nvPr userDrawn="1"/>
        </p:nvSpPr>
        <p:spPr>
          <a:xfrm>
            <a:off x="1093613" y="8974432"/>
            <a:ext cx="4278487" cy="1120186"/>
          </a:xfrm>
          <a:custGeom>
            <a:avLst/>
            <a:gdLst/>
            <a:ahLst/>
            <a:cxnLst/>
            <a:rect l="l" t="t" r="r" b="b"/>
            <a:pathLst>
              <a:path w="4278487" h="1120186">
                <a:moveTo>
                  <a:pt x="0" y="0"/>
                </a:moveTo>
                <a:lnTo>
                  <a:pt x="4278487" y="0"/>
                </a:lnTo>
                <a:lnTo>
                  <a:pt x="4278487" y="1120186"/>
                </a:lnTo>
                <a:lnTo>
                  <a:pt x="0" y="112018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AU"/>
          </a:p>
        </p:txBody>
      </p:sp>
      <p:sp>
        <p:nvSpPr>
          <p:cNvPr id="18" name="TextBox 16">
            <a:extLst>
              <a:ext uri="{FF2B5EF4-FFF2-40B4-BE49-F238E27FC236}">
                <a16:creationId xmlns:a16="http://schemas.microsoft.com/office/drawing/2014/main" id="{FFA060C8-CB59-4A6C-E3D0-21CA218114CC}"/>
              </a:ext>
            </a:extLst>
          </p:cNvPr>
          <p:cNvSpPr txBox="1"/>
          <p:nvPr userDrawn="1"/>
        </p:nvSpPr>
        <p:spPr>
          <a:xfrm>
            <a:off x="5954195" y="9046364"/>
            <a:ext cx="6509437" cy="1343660"/>
          </a:xfrm>
          <a:prstGeom prst="rect">
            <a:avLst/>
          </a:prstGeom>
        </p:spPr>
        <p:txBody>
          <a:bodyPr wrap="square" lIns="0" tIns="0" rIns="0" bIns="0" rtlCol="0" anchor="t">
            <a:spAutoFit/>
          </a:bodyPr>
          <a:lstStyle/>
          <a:p>
            <a:pPr algn="ctr">
              <a:lnSpc>
                <a:spcPts val="3640"/>
              </a:lnSpc>
            </a:pPr>
            <a:r>
              <a:rPr lang="en-US" sz="2600" dirty="0">
                <a:solidFill>
                  <a:srgbClr val="707070"/>
                </a:solidFill>
                <a:latin typeface="Open Sauce Bold"/>
              </a:rPr>
              <a:t>6 - 10 November 2023 </a:t>
            </a:r>
          </a:p>
          <a:p>
            <a:pPr algn="ctr">
              <a:lnSpc>
                <a:spcPts val="3640"/>
              </a:lnSpc>
            </a:pPr>
            <a:r>
              <a:rPr lang="en-US" sz="2600" dirty="0">
                <a:solidFill>
                  <a:srgbClr val="707070"/>
                </a:solidFill>
                <a:latin typeface="Open Sauce Bold"/>
              </a:rPr>
              <a:t>Brisbane, Australia </a:t>
            </a:r>
          </a:p>
          <a:p>
            <a:pPr>
              <a:lnSpc>
                <a:spcPts val="3640"/>
              </a:lnSpc>
            </a:pPr>
            <a:endParaRPr lang="en-US" sz="2600" dirty="0">
              <a:solidFill>
                <a:srgbClr val="707070"/>
              </a:solidFill>
              <a:latin typeface="Open Sauce Bold"/>
            </a:endParaRPr>
          </a:p>
        </p:txBody>
      </p:sp>
      <p:sp>
        <p:nvSpPr>
          <p:cNvPr id="21" name="Freeform 11">
            <a:extLst>
              <a:ext uri="{FF2B5EF4-FFF2-40B4-BE49-F238E27FC236}">
                <a16:creationId xmlns:a16="http://schemas.microsoft.com/office/drawing/2014/main" id="{3B2AE936-FA78-CA8C-8AE1-3AB7F26F374D}"/>
              </a:ext>
            </a:extLst>
          </p:cNvPr>
          <p:cNvSpPr/>
          <p:nvPr userDrawn="1"/>
        </p:nvSpPr>
        <p:spPr>
          <a:xfrm>
            <a:off x="13104440" y="199752"/>
            <a:ext cx="4929560" cy="1932146"/>
          </a:xfrm>
          <a:custGeom>
            <a:avLst/>
            <a:gdLst/>
            <a:ahLst/>
            <a:cxnLst/>
            <a:rect l="l" t="t" r="r" b="b"/>
            <a:pathLst>
              <a:path w="5710198" h="2287442">
                <a:moveTo>
                  <a:pt x="0" y="0"/>
                </a:moveTo>
                <a:lnTo>
                  <a:pt x="5710198" y="0"/>
                </a:lnTo>
                <a:lnTo>
                  <a:pt x="5710198" y="2287442"/>
                </a:lnTo>
                <a:lnTo>
                  <a:pt x="0" y="2287442"/>
                </a:lnTo>
                <a:lnTo>
                  <a:pt x="0" y="0"/>
                </a:lnTo>
                <a:close/>
              </a:path>
            </a:pathLst>
          </a:custGeom>
          <a:blipFill>
            <a:blip r:embed="rId5"/>
            <a:stretch>
              <a:fillRect l="-26599" t="-14198" r="-23217" b="-14412"/>
            </a:stretch>
          </a:blipFill>
        </p:spPr>
        <p:txBody>
          <a:bodyPr/>
          <a:lstStyle/>
          <a:p>
            <a:endParaRPr lang="en-AU"/>
          </a:p>
        </p:txBody>
      </p:sp>
      <p:sp>
        <p:nvSpPr>
          <p:cNvPr id="22" name="Freeform 12">
            <a:extLst>
              <a:ext uri="{FF2B5EF4-FFF2-40B4-BE49-F238E27FC236}">
                <a16:creationId xmlns:a16="http://schemas.microsoft.com/office/drawing/2014/main" id="{37D3CAB7-8D46-6621-9686-911AAF1AB7E5}"/>
              </a:ext>
            </a:extLst>
          </p:cNvPr>
          <p:cNvSpPr/>
          <p:nvPr userDrawn="1"/>
        </p:nvSpPr>
        <p:spPr>
          <a:xfrm>
            <a:off x="1943200" y="492384"/>
            <a:ext cx="7599645" cy="1738103"/>
          </a:xfrm>
          <a:custGeom>
            <a:avLst/>
            <a:gdLst/>
            <a:ahLst/>
            <a:cxnLst/>
            <a:rect l="l" t="t" r="r" b="b"/>
            <a:pathLst>
              <a:path w="11809899" h="2767945">
                <a:moveTo>
                  <a:pt x="0" y="0"/>
                </a:moveTo>
                <a:lnTo>
                  <a:pt x="11809899" y="0"/>
                </a:lnTo>
                <a:lnTo>
                  <a:pt x="11809899" y="2767945"/>
                </a:lnTo>
                <a:lnTo>
                  <a:pt x="0" y="2767945"/>
                </a:lnTo>
                <a:lnTo>
                  <a:pt x="0" y="0"/>
                </a:lnTo>
                <a:close/>
              </a:path>
            </a:pathLst>
          </a:custGeom>
          <a:blipFill>
            <a:blip r:embed="rId6"/>
            <a:stretch>
              <a:fillRect/>
            </a:stretch>
          </a:blipFill>
        </p:spPr>
        <p:txBody>
          <a:bodyPr/>
          <a:lstStyle/>
          <a:p>
            <a:endParaRPr lang="en-AU" dirty="0"/>
          </a:p>
        </p:txBody>
      </p:sp>
      <p:sp>
        <p:nvSpPr>
          <p:cNvPr id="36" name="Picture Placeholder 34">
            <a:extLst>
              <a:ext uri="{FF2B5EF4-FFF2-40B4-BE49-F238E27FC236}">
                <a16:creationId xmlns:a16="http://schemas.microsoft.com/office/drawing/2014/main" id="{6DBE4ABF-5949-BB04-A4A7-6E6D656880D8}"/>
              </a:ext>
            </a:extLst>
          </p:cNvPr>
          <p:cNvSpPr>
            <a:spLocks noGrp="1"/>
          </p:cNvSpPr>
          <p:nvPr>
            <p:ph type="pic" sz="quarter" idx="11"/>
          </p:nvPr>
        </p:nvSpPr>
        <p:spPr>
          <a:xfrm>
            <a:off x="4092203" y="5841721"/>
            <a:ext cx="1980605" cy="2160000"/>
          </a:xfrm>
          <a:prstGeom prst="rect">
            <a:avLst/>
          </a:prstGeom>
        </p:spPr>
        <p:txBody>
          <a:bodyPr/>
          <a:lstStyle>
            <a:lvl1pPr algn="ctr">
              <a:defRPr/>
            </a:lvl1pPr>
          </a:lstStyle>
          <a:p>
            <a:endParaRPr lang="en-AU" dirty="0"/>
          </a:p>
        </p:txBody>
      </p:sp>
      <p:sp>
        <p:nvSpPr>
          <p:cNvPr id="39" name="Text Placeholder 38">
            <a:extLst>
              <a:ext uri="{FF2B5EF4-FFF2-40B4-BE49-F238E27FC236}">
                <a16:creationId xmlns:a16="http://schemas.microsoft.com/office/drawing/2014/main" id="{598B5617-8CD5-AFB9-64FA-069BE8359CA8}"/>
              </a:ext>
            </a:extLst>
          </p:cNvPr>
          <p:cNvSpPr>
            <a:spLocks noGrp="1"/>
          </p:cNvSpPr>
          <p:nvPr>
            <p:ph type="body" sz="quarter" idx="13" hasCustomPrompt="1"/>
          </p:nvPr>
        </p:nvSpPr>
        <p:spPr>
          <a:xfrm>
            <a:off x="791072" y="7444508"/>
            <a:ext cx="3024188" cy="557213"/>
          </a:xfrm>
          <a:prstGeom prst="rect">
            <a:avLst/>
          </a:prstGeom>
        </p:spPr>
        <p:txBody>
          <a:bodyPr/>
          <a:lstStyle>
            <a:lvl1pPr marL="0" indent="0" algn="ctr">
              <a:buNone/>
              <a:defRPr sz="2000"/>
            </a:lvl1pPr>
          </a:lstStyle>
          <a:p>
            <a:pPr lvl="0"/>
            <a:r>
              <a:rPr lang="en-US" dirty="0"/>
              <a:t>First Author’s Name</a:t>
            </a:r>
            <a:endParaRPr lang="en-AU" dirty="0"/>
          </a:p>
        </p:txBody>
      </p:sp>
      <p:sp>
        <p:nvSpPr>
          <p:cNvPr id="42" name="Picture Placeholder 34">
            <a:extLst>
              <a:ext uri="{FF2B5EF4-FFF2-40B4-BE49-F238E27FC236}">
                <a16:creationId xmlns:a16="http://schemas.microsoft.com/office/drawing/2014/main" id="{03F2A3D6-9A3B-563C-1BCC-C945CBE8DA50}"/>
              </a:ext>
            </a:extLst>
          </p:cNvPr>
          <p:cNvSpPr>
            <a:spLocks noGrp="1"/>
          </p:cNvSpPr>
          <p:nvPr>
            <p:ph type="pic" sz="quarter" idx="14"/>
          </p:nvPr>
        </p:nvSpPr>
        <p:spPr>
          <a:xfrm>
            <a:off x="9650882" y="5841721"/>
            <a:ext cx="1980605" cy="2160000"/>
          </a:xfrm>
          <a:prstGeom prst="rect">
            <a:avLst/>
          </a:prstGeom>
        </p:spPr>
        <p:txBody>
          <a:bodyPr/>
          <a:lstStyle>
            <a:lvl1pPr algn="ctr">
              <a:defRPr/>
            </a:lvl1pPr>
          </a:lstStyle>
          <a:p>
            <a:endParaRPr lang="en-AU" dirty="0"/>
          </a:p>
        </p:txBody>
      </p:sp>
      <p:sp>
        <p:nvSpPr>
          <p:cNvPr id="43" name="Text Placeholder 38">
            <a:extLst>
              <a:ext uri="{FF2B5EF4-FFF2-40B4-BE49-F238E27FC236}">
                <a16:creationId xmlns:a16="http://schemas.microsoft.com/office/drawing/2014/main" id="{08483973-8FC7-1195-B480-6974AAE3D663}"/>
              </a:ext>
            </a:extLst>
          </p:cNvPr>
          <p:cNvSpPr>
            <a:spLocks noGrp="1"/>
          </p:cNvSpPr>
          <p:nvPr>
            <p:ph type="body" sz="quarter" idx="15" hasCustomPrompt="1"/>
          </p:nvPr>
        </p:nvSpPr>
        <p:spPr>
          <a:xfrm>
            <a:off x="6349751" y="7444508"/>
            <a:ext cx="3024188" cy="557213"/>
          </a:xfrm>
          <a:prstGeom prst="rect">
            <a:avLst/>
          </a:prstGeom>
        </p:spPr>
        <p:txBody>
          <a:bodyPr/>
          <a:lstStyle>
            <a:lvl1pPr marL="0" indent="0" algn="ctr">
              <a:buNone/>
              <a:defRPr sz="2000"/>
            </a:lvl1pPr>
          </a:lstStyle>
          <a:p>
            <a:pPr lvl="0"/>
            <a:r>
              <a:rPr lang="en-US" dirty="0"/>
              <a:t>Second Author’s Name</a:t>
            </a:r>
            <a:endParaRPr lang="en-AU" dirty="0"/>
          </a:p>
        </p:txBody>
      </p:sp>
      <p:sp>
        <p:nvSpPr>
          <p:cNvPr id="44" name="Picture Placeholder 34">
            <a:extLst>
              <a:ext uri="{FF2B5EF4-FFF2-40B4-BE49-F238E27FC236}">
                <a16:creationId xmlns:a16="http://schemas.microsoft.com/office/drawing/2014/main" id="{8D018AD3-4B87-5B1C-DEF7-98BF5FE52685}"/>
              </a:ext>
            </a:extLst>
          </p:cNvPr>
          <p:cNvSpPr>
            <a:spLocks noGrp="1"/>
          </p:cNvSpPr>
          <p:nvPr>
            <p:ph type="pic" sz="quarter" idx="16"/>
          </p:nvPr>
        </p:nvSpPr>
        <p:spPr>
          <a:xfrm>
            <a:off x="15209561" y="5787904"/>
            <a:ext cx="1980605" cy="2160000"/>
          </a:xfrm>
          <a:prstGeom prst="rect">
            <a:avLst/>
          </a:prstGeom>
        </p:spPr>
        <p:txBody>
          <a:bodyPr/>
          <a:lstStyle>
            <a:lvl1pPr algn="ctr">
              <a:defRPr/>
            </a:lvl1pPr>
          </a:lstStyle>
          <a:p>
            <a:endParaRPr lang="en-AU" dirty="0"/>
          </a:p>
        </p:txBody>
      </p:sp>
      <p:sp>
        <p:nvSpPr>
          <p:cNvPr id="45" name="Text Placeholder 38">
            <a:extLst>
              <a:ext uri="{FF2B5EF4-FFF2-40B4-BE49-F238E27FC236}">
                <a16:creationId xmlns:a16="http://schemas.microsoft.com/office/drawing/2014/main" id="{B3B41B62-E9C3-DA34-5F20-9DCF1F6BE4D7}"/>
              </a:ext>
            </a:extLst>
          </p:cNvPr>
          <p:cNvSpPr>
            <a:spLocks noGrp="1"/>
          </p:cNvSpPr>
          <p:nvPr>
            <p:ph type="body" sz="quarter" idx="17" hasCustomPrompt="1"/>
          </p:nvPr>
        </p:nvSpPr>
        <p:spPr>
          <a:xfrm>
            <a:off x="11908430" y="7390691"/>
            <a:ext cx="3024188" cy="557213"/>
          </a:xfrm>
          <a:prstGeom prst="rect">
            <a:avLst/>
          </a:prstGeom>
        </p:spPr>
        <p:txBody>
          <a:bodyPr/>
          <a:lstStyle>
            <a:lvl1pPr marL="0" indent="0" algn="ctr">
              <a:buNone/>
              <a:defRPr sz="2000"/>
            </a:lvl1pPr>
          </a:lstStyle>
          <a:p>
            <a:pPr lvl="0"/>
            <a:r>
              <a:rPr lang="en-US" dirty="0"/>
              <a:t>Third Author’s Name</a:t>
            </a:r>
            <a:endParaRPr lang="en-AU" dirty="0"/>
          </a:p>
        </p:txBody>
      </p:sp>
      <p:cxnSp>
        <p:nvCxnSpPr>
          <p:cNvPr id="2" name="Straight Connector 1">
            <a:extLst>
              <a:ext uri="{FF2B5EF4-FFF2-40B4-BE49-F238E27FC236}">
                <a16:creationId xmlns:a16="http://schemas.microsoft.com/office/drawing/2014/main" id="{79350540-7C4D-8F65-971D-317792632497}"/>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7622122"/>
      </p:ext>
    </p:extLst>
  </p:cSld>
  <p:clrMapOvr>
    <a:masterClrMapping/>
  </p:clrMapOvr>
  <p:extLst>
    <p:ext uri="{DCECCB84-F9BA-43D5-87BE-67443E8EF086}">
      <p15:sldGuideLst xmlns:p15="http://schemas.microsoft.com/office/powerpoint/2012/main">
        <p15:guide id="1" orient="horz" pos="3285" userDrawn="1">
          <p15:clr>
            <a:srgbClr val="FBAE40"/>
          </p15:clr>
        </p15:guide>
        <p15:guide id="2" pos="576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grpSp>
        <p:nvGrpSpPr>
          <p:cNvPr id="5" name="Group 2">
            <a:extLst>
              <a:ext uri="{FF2B5EF4-FFF2-40B4-BE49-F238E27FC236}">
                <a16:creationId xmlns:a16="http://schemas.microsoft.com/office/drawing/2014/main" id="{032A1C19-91B4-D94C-9D4D-C1391F0823A4}"/>
              </a:ext>
            </a:extLst>
          </p:cNvPr>
          <p:cNvGrpSpPr/>
          <p:nvPr userDrawn="1"/>
        </p:nvGrpSpPr>
        <p:grpSpPr>
          <a:xfrm>
            <a:off x="0" y="0"/>
            <a:ext cx="421327" cy="4460975"/>
            <a:chOff x="0" y="0"/>
            <a:chExt cx="376634" cy="3987767"/>
          </a:xfrm>
        </p:grpSpPr>
        <p:sp>
          <p:nvSpPr>
            <p:cNvPr id="6" name="Freeform 3">
              <a:extLst>
                <a:ext uri="{FF2B5EF4-FFF2-40B4-BE49-F238E27FC236}">
                  <a16:creationId xmlns:a16="http://schemas.microsoft.com/office/drawing/2014/main" id="{A300F247-D694-1BD3-517C-F08D89DE0FCF}"/>
                </a:ext>
              </a:extLst>
            </p:cNvPr>
            <p:cNvSpPr/>
            <p:nvPr/>
          </p:nvSpPr>
          <p:spPr>
            <a:xfrm>
              <a:off x="0" y="0"/>
              <a:ext cx="376634" cy="3987767"/>
            </a:xfrm>
            <a:custGeom>
              <a:avLst/>
              <a:gdLst/>
              <a:ahLst/>
              <a:cxnLst/>
              <a:rect l="l" t="t" r="r" b="b"/>
              <a:pathLst>
                <a:path w="376634" h="3987767">
                  <a:moveTo>
                    <a:pt x="0" y="0"/>
                  </a:moveTo>
                  <a:lnTo>
                    <a:pt x="376634" y="0"/>
                  </a:lnTo>
                  <a:lnTo>
                    <a:pt x="376634" y="3987767"/>
                  </a:lnTo>
                  <a:lnTo>
                    <a:pt x="0" y="3987767"/>
                  </a:lnTo>
                  <a:close/>
                </a:path>
              </a:pathLst>
            </a:custGeom>
            <a:solidFill>
              <a:srgbClr val="FBCF16">
                <a:alpha val="74902"/>
              </a:srgbClr>
            </a:solidFill>
          </p:spPr>
          <p:txBody>
            <a:bodyPr/>
            <a:lstStyle/>
            <a:p>
              <a:endParaRPr lang="en-AU"/>
            </a:p>
          </p:txBody>
        </p:sp>
        <p:sp>
          <p:nvSpPr>
            <p:cNvPr id="7" name="TextBox 4">
              <a:extLst>
                <a:ext uri="{FF2B5EF4-FFF2-40B4-BE49-F238E27FC236}">
                  <a16:creationId xmlns:a16="http://schemas.microsoft.com/office/drawing/2014/main" id="{D43BCA16-03D0-74C6-F73E-9229A70D5633}"/>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8" name="Group 5">
            <a:extLst>
              <a:ext uri="{FF2B5EF4-FFF2-40B4-BE49-F238E27FC236}">
                <a16:creationId xmlns:a16="http://schemas.microsoft.com/office/drawing/2014/main" id="{8B6D02A6-F014-44FF-A68B-084AA7FC0B9A}"/>
              </a:ext>
            </a:extLst>
          </p:cNvPr>
          <p:cNvGrpSpPr/>
          <p:nvPr userDrawn="1"/>
        </p:nvGrpSpPr>
        <p:grpSpPr>
          <a:xfrm>
            <a:off x="0" y="4460975"/>
            <a:ext cx="421327" cy="3224540"/>
            <a:chOff x="0" y="0"/>
            <a:chExt cx="376634" cy="2882490"/>
          </a:xfrm>
        </p:grpSpPr>
        <p:sp>
          <p:nvSpPr>
            <p:cNvPr id="9" name="Freeform 6">
              <a:extLst>
                <a:ext uri="{FF2B5EF4-FFF2-40B4-BE49-F238E27FC236}">
                  <a16:creationId xmlns:a16="http://schemas.microsoft.com/office/drawing/2014/main" id="{CF770914-BC16-CA6A-AEE7-1C11891EE6A2}"/>
                </a:ext>
              </a:extLst>
            </p:cNvPr>
            <p:cNvSpPr/>
            <p:nvPr/>
          </p:nvSpPr>
          <p:spPr>
            <a:xfrm>
              <a:off x="0" y="0"/>
              <a:ext cx="376634" cy="2882490"/>
            </a:xfrm>
            <a:custGeom>
              <a:avLst/>
              <a:gdLst/>
              <a:ahLst/>
              <a:cxnLst/>
              <a:rect l="l" t="t" r="r" b="b"/>
              <a:pathLst>
                <a:path w="376634" h="2882490">
                  <a:moveTo>
                    <a:pt x="0" y="0"/>
                  </a:moveTo>
                  <a:lnTo>
                    <a:pt x="376634" y="0"/>
                  </a:lnTo>
                  <a:lnTo>
                    <a:pt x="376634" y="2882490"/>
                  </a:lnTo>
                  <a:lnTo>
                    <a:pt x="0" y="2882490"/>
                  </a:lnTo>
                  <a:close/>
                </a:path>
              </a:pathLst>
            </a:custGeom>
            <a:solidFill>
              <a:srgbClr val="409C4B">
                <a:alpha val="74902"/>
              </a:srgbClr>
            </a:solidFill>
          </p:spPr>
          <p:txBody>
            <a:bodyPr/>
            <a:lstStyle/>
            <a:p>
              <a:endParaRPr lang="en-AU"/>
            </a:p>
          </p:txBody>
        </p:sp>
        <p:sp>
          <p:nvSpPr>
            <p:cNvPr id="10" name="TextBox 7">
              <a:extLst>
                <a:ext uri="{FF2B5EF4-FFF2-40B4-BE49-F238E27FC236}">
                  <a16:creationId xmlns:a16="http://schemas.microsoft.com/office/drawing/2014/main" id="{B3388C66-B048-3A8A-394D-5EE4B7F44ACC}"/>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grpSp>
        <p:nvGrpSpPr>
          <p:cNvPr id="11" name="Group 8">
            <a:extLst>
              <a:ext uri="{FF2B5EF4-FFF2-40B4-BE49-F238E27FC236}">
                <a16:creationId xmlns:a16="http://schemas.microsoft.com/office/drawing/2014/main" id="{F94024D7-24E6-DE53-FF67-9D74EBB1272C}"/>
              </a:ext>
            </a:extLst>
          </p:cNvPr>
          <p:cNvGrpSpPr/>
          <p:nvPr userDrawn="1"/>
        </p:nvGrpSpPr>
        <p:grpSpPr>
          <a:xfrm>
            <a:off x="0" y="7685515"/>
            <a:ext cx="421327" cy="2601485"/>
            <a:chOff x="0" y="0"/>
            <a:chExt cx="376634" cy="2325526"/>
          </a:xfrm>
        </p:grpSpPr>
        <p:sp>
          <p:nvSpPr>
            <p:cNvPr id="12" name="Freeform 9">
              <a:extLst>
                <a:ext uri="{FF2B5EF4-FFF2-40B4-BE49-F238E27FC236}">
                  <a16:creationId xmlns:a16="http://schemas.microsoft.com/office/drawing/2014/main" id="{B6D1455E-FF03-799B-2E64-53E92D1FA417}"/>
                </a:ext>
              </a:extLst>
            </p:cNvPr>
            <p:cNvSpPr/>
            <p:nvPr/>
          </p:nvSpPr>
          <p:spPr>
            <a:xfrm>
              <a:off x="0" y="0"/>
              <a:ext cx="376634" cy="2325526"/>
            </a:xfrm>
            <a:custGeom>
              <a:avLst/>
              <a:gdLst/>
              <a:ahLst/>
              <a:cxnLst/>
              <a:rect l="l" t="t" r="r" b="b"/>
              <a:pathLst>
                <a:path w="376634" h="2325526">
                  <a:moveTo>
                    <a:pt x="0" y="0"/>
                  </a:moveTo>
                  <a:lnTo>
                    <a:pt x="376634" y="0"/>
                  </a:lnTo>
                  <a:lnTo>
                    <a:pt x="376634" y="2325526"/>
                  </a:lnTo>
                  <a:lnTo>
                    <a:pt x="0" y="2325526"/>
                  </a:lnTo>
                  <a:close/>
                </a:path>
              </a:pathLst>
            </a:custGeom>
            <a:solidFill>
              <a:srgbClr val="707070">
                <a:alpha val="74902"/>
              </a:srgbClr>
            </a:solidFill>
          </p:spPr>
          <p:txBody>
            <a:bodyPr/>
            <a:lstStyle/>
            <a:p>
              <a:endParaRPr lang="en-AU"/>
            </a:p>
          </p:txBody>
        </p:sp>
        <p:sp>
          <p:nvSpPr>
            <p:cNvPr id="13" name="TextBox 10">
              <a:extLst>
                <a:ext uri="{FF2B5EF4-FFF2-40B4-BE49-F238E27FC236}">
                  <a16:creationId xmlns:a16="http://schemas.microsoft.com/office/drawing/2014/main" id="{95A61BC9-25D1-EEBD-A936-8FB0DAF496C8}"/>
                </a:ext>
              </a:extLst>
            </p:cNvPr>
            <p:cNvSpPr txBox="1"/>
            <p:nvPr/>
          </p:nvSpPr>
          <p:spPr>
            <a:xfrm>
              <a:off x="0" y="-38100"/>
              <a:ext cx="812800" cy="850900"/>
            </a:xfrm>
            <a:prstGeom prst="rect">
              <a:avLst/>
            </a:prstGeom>
          </p:spPr>
          <p:txBody>
            <a:bodyPr lIns="50800" tIns="50800" rIns="50800" bIns="50800" rtlCol="0" anchor="ctr"/>
            <a:lstStyle/>
            <a:p>
              <a:pPr algn="ctr">
                <a:lnSpc>
                  <a:spcPts val="2969"/>
                </a:lnSpc>
              </a:pPr>
              <a:endParaRPr/>
            </a:p>
          </p:txBody>
        </p:sp>
      </p:grpSp>
      <p:sp>
        <p:nvSpPr>
          <p:cNvPr id="14" name="Freeform 2">
            <a:extLst>
              <a:ext uri="{FF2B5EF4-FFF2-40B4-BE49-F238E27FC236}">
                <a16:creationId xmlns:a16="http://schemas.microsoft.com/office/drawing/2014/main" id="{3A299A5E-D3E2-51B1-A1F8-8A80F2A37510}"/>
              </a:ext>
            </a:extLst>
          </p:cNvPr>
          <p:cNvSpPr/>
          <p:nvPr userDrawn="1"/>
        </p:nvSpPr>
        <p:spPr>
          <a:xfrm>
            <a:off x="12984848" y="0"/>
            <a:ext cx="5303152" cy="2983023"/>
          </a:xfrm>
          <a:custGeom>
            <a:avLst/>
            <a:gdLst/>
            <a:ahLst/>
            <a:cxnLst/>
            <a:rect l="l" t="t" r="r" b="b"/>
            <a:pathLst>
              <a:path w="5303152" h="2983023">
                <a:moveTo>
                  <a:pt x="0" y="0"/>
                </a:moveTo>
                <a:lnTo>
                  <a:pt x="5303152" y="0"/>
                </a:lnTo>
                <a:lnTo>
                  <a:pt x="5303152" y="2983023"/>
                </a:lnTo>
                <a:lnTo>
                  <a:pt x="0" y="2983023"/>
                </a:lnTo>
                <a:lnTo>
                  <a:pt x="0" y="0"/>
                </a:lnTo>
                <a:close/>
              </a:path>
            </a:pathLst>
          </a:custGeom>
          <a:blipFill>
            <a:blip r:embed="rId2"/>
            <a:stretch>
              <a:fillRect/>
            </a:stretch>
          </a:blipFill>
        </p:spPr>
        <p:txBody>
          <a:bodyPr/>
          <a:lstStyle/>
          <a:p>
            <a:endParaRPr lang="en-AU"/>
          </a:p>
        </p:txBody>
      </p:sp>
      <p:sp>
        <p:nvSpPr>
          <p:cNvPr id="19" name="Title 18">
            <a:extLst>
              <a:ext uri="{FF2B5EF4-FFF2-40B4-BE49-F238E27FC236}">
                <a16:creationId xmlns:a16="http://schemas.microsoft.com/office/drawing/2014/main" id="{4FD79B66-4661-E68C-76C0-7D4B2A8C9589}"/>
              </a:ext>
            </a:extLst>
          </p:cNvPr>
          <p:cNvSpPr>
            <a:spLocks noGrp="1"/>
          </p:cNvSpPr>
          <p:nvPr>
            <p:ph type="title" hasCustomPrompt="1"/>
          </p:nvPr>
        </p:nvSpPr>
        <p:spPr>
          <a:xfrm>
            <a:off x="1257300" y="547689"/>
            <a:ext cx="12495212" cy="1787500"/>
          </a:xfrm>
          <a:prstGeom prst="rect">
            <a:avLst/>
          </a:prstGeom>
        </p:spPr>
        <p:txBody>
          <a:bodyPr/>
          <a:lstStyle>
            <a:lvl1pPr algn="l">
              <a:defRPr sz="5400" b="1">
                <a:solidFill>
                  <a:srgbClr val="3B9D48"/>
                </a:solidFill>
              </a:defRPr>
            </a:lvl1pPr>
          </a:lstStyle>
          <a:p>
            <a:r>
              <a:rPr lang="en-US" dirty="0"/>
              <a:t>Title</a:t>
            </a:r>
            <a:endParaRPr lang="en-AU" dirty="0"/>
          </a:p>
        </p:txBody>
      </p:sp>
      <p:cxnSp>
        <p:nvCxnSpPr>
          <p:cNvPr id="16" name="Straight Connector 15">
            <a:extLst>
              <a:ext uri="{FF2B5EF4-FFF2-40B4-BE49-F238E27FC236}">
                <a16:creationId xmlns:a16="http://schemas.microsoft.com/office/drawing/2014/main" id="{E31104CC-3BEC-2D84-08C2-C957D49FD7A5}"/>
              </a:ext>
            </a:extLst>
          </p:cNvPr>
          <p:cNvCxnSpPr/>
          <p:nvPr userDrawn="1"/>
        </p:nvCxnSpPr>
        <p:spPr>
          <a:xfrm>
            <a:off x="1257300" y="8743900"/>
            <a:ext cx="15773400" cy="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2" name="CuadroTexto 1">
            <a:extLst>
              <a:ext uri="{FF2B5EF4-FFF2-40B4-BE49-F238E27FC236}">
                <a16:creationId xmlns:a16="http://schemas.microsoft.com/office/drawing/2014/main" id="{73FF57AC-4B3C-D99D-10C5-7D6DA83F3DF9}"/>
              </a:ext>
            </a:extLst>
          </p:cNvPr>
          <p:cNvSpPr txBox="1"/>
          <p:nvPr userDrawn="1"/>
        </p:nvSpPr>
        <p:spPr>
          <a:xfrm>
            <a:off x="1257300" y="9344996"/>
            <a:ext cx="5294412" cy="369332"/>
          </a:xfrm>
          <a:prstGeom prst="rect">
            <a:avLst/>
          </a:prstGeom>
          <a:noFill/>
        </p:spPr>
        <p:txBody>
          <a:bodyPr wrap="square" rtlCol="0">
            <a:spAutoFit/>
          </a:bodyPr>
          <a:lstStyle/>
          <a:p>
            <a:r>
              <a:rPr lang="es-MX" dirty="0"/>
              <a:t>S. SAAVEDRA</a:t>
            </a:r>
          </a:p>
        </p:txBody>
      </p:sp>
    </p:spTree>
    <p:extLst>
      <p:ext uri="{BB962C8B-B14F-4D97-AF65-F5344CB8AC3E}">
        <p14:creationId xmlns:p14="http://schemas.microsoft.com/office/powerpoint/2010/main" val="3523031885"/>
      </p:ext>
    </p:extLst>
  </p:cSld>
  <p:clrMapOvr>
    <a:masterClrMapping/>
  </p:clrMapOvr>
  <p:extLst>
    <p:ext uri="{DCECCB84-F9BA-43D5-87BE-67443E8EF086}">
      <p15:sldGuideLst xmlns:p15="http://schemas.microsoft.com/office/powerpoint/2012/main">
        <p15:guide id="1" orient="horz" pos="3240" userDrawn="1">
          <p15:clr>
            <a:srgbClr val="FBAE40"/>
          </p15:clr>
        </p15:guide>
        <p15:guide id="2" pos="576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082331"/>
      </p:ext>
    </p:extLst>
  </p:cSld>
  <p:clrMap bg1="lt1" tx1="dk1" bg2="lt2" tx2="dk2" accent1="accent1" accent2="accent2" accent3="accent3" accent4="accent4" accent5="accent5" accent6="accent6" hlink="hlink" folHlink="folHlink"/>
  <p:sldLayoutIdLst>
    <p:sldLayoutId id="2147483667" r:id="rId1"/>
    <p:sldLayoutId id="214748367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57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hyperlink" Target="mailto:salvador_saavedra@eti.mx"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6A96A-5200-B26C-995D-433F98A610EF}"/>
              </a:ext>
            </a:extLst>
          </p:cNvPr>
          <p:cNvSpPr>
            <a:spLocks noGrp="1"/>
          </p:cNvSpPr>
          <p:nvPr>
            <p:ph type="title"/>
          </p:nvPr>
        </p:nvSpPr>
        <p:spPr>
          <a:xfrm>
            <a:off x="1257300" y="2983499"/>
            <a:ext cx="15932866" cy="1838835"/>
          </a:xfrm>
        </p:spPr>
        <p:txBody>
          <a:bodyPr/>
          <a:lstStyle/>
          <a:p>
            <a:pPr algn="ctr"/>
            <a:r>
              <a:rPr lang="en-US" sz="7200" dirty="0">
                <a:latin typeface="Arial" panose="020B0604020202020204" pitchFamily="34" charset="0"/>
                <a:cs typeface="Arial" panose="020B0604020202020204" pitchFamily="34" charset="0"/>
              </a:rPr>
              <a:t>Auxiliary Braking. A performance based standard proposal</a:t>
            </a:r>
            <a:endParaRPr lang="en-AU" sz="7200" dirty="0">
              <a:latin typeface="Arial" panose="020B0604020202020204" pitchFamily="34" charset="0"/>
              <a:cs typeface="Arial" panose="020B0604020202020204" pitchFamily="34" charset="0"/>
            </a:endParaRPr>
          </a:p>
        </p:txBody>
      </p:sp>
      <p:pic>
        <p:nvPicPr>
          <p:cNvPr id="9" name="Marcador de posición de imagen 8">
            <a:extLst>
              <a:ext uri="{FF2B5EF4-FFF2-40B4-BE49-F238E27FC236}">
                <a16:creationId xmlns:a16="http://schemas.microsoft.com/office/drawing/2014/main" id="{7685415E-14A4-F6E0-62CD-FC23787CF331}"/>
              </a:ext>
            </a:extLst>
          </p:cNvPr>
          <p:cNvPicPr>
            <a:picLocks noGrp="1" noChangeAspect="1"/>
          </p:cNvPicPr>
          <p:nvPr>
            <p:ph type="pic" sz="quarter" idx="11"/>
          </p:nvPr>
        </p:nvPicPr>
        <p:blipFill>
          <a:blip r:embed="rId2"/>
          <a:srcRect l="18775" r="18775"/>
          <a:stretch>
            <a:fillRect/>
          </a:stretch>
        </p:blipFill>
        <p:spPr>
          <a:xfrm>
            <a:off x="9575900" y="5928580"/>
            <a:ext cx="1980605" cy="2160000"/>
          </a:xfrm>
          <a:prstGeom prst="rect">
            <a:avLst/>
          </a:prstGeom>
        </p:spPr>
      </p:pic>
      <p:sp>
        <p:nvSpPr>
          <p:cNvPr id="4" name="Text Placeholder 3">
            <a:extLst>
              <a:ext uri="{FF2B5EF4-FFF2-40B4-BE49-F238E27FC236}">
                <a16:creationId xmlns:a16="http://schemas.microsoft.com/office/drawing/2014/main" id="{6C55A680-EB0E-0814-22CB-B6D807106D40}"/>
              </a:ext>
            </a:extLst>
          </p:cNvPr>
          <p:cNvSpPr>
            <a:spLocks noGrp="1"/>
          </p:cNvSpPr>
          <p:nvPr>
            <p:ph type="body" sz="quarter" idx="13"/>
          </p:nvPr>
        </p:nvSpPr>
        <p:spPr>
          <a:xfrm>
            <a:off x="6551712" y="7496848"/>
            <a:ext cx="3024188" cy="557213"/>
          </a:xfrm>
        </p:spPr>
        <p:txBody>
          <a:bodyPr/>
          <a:lstStyle/>
          <a:p>
            <a:r>
              <a:rPr lang="en-AU" sz="2400" dirty="0">
                <a:latin typeface="Arial" panose="020B0604020202020204" pitchFamily="34" charset="0"/>
                <a:cs typeface="Arial" panose="020B0604020202020204" pitchFamily="34" charset="0"/>
              </a:rPr>
              <a:t>S. SAAVEDRA</a:t>
            </a:r>
          </a:p>
        </p:txBody>
      </p:sp>
    </p:spTree>
    <p:extLst>
      <p:ext uri="{BB962C8B-B14F-4D97-AF65-F5344CB8AC3E}">
        <p14:creationId xmlns:p14="http://schemas.microsoft.com/office/powerpoint/2010/main" val="1275717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008BF1-114C-8F23-26BD-52B137D4AEAF}"/>
              </a:ext>
            </a:extLst>
          </p:cNvPr>
          <p:cNvSpPr>
            <a:spLocks noGrp="1"/>
          </p:cNvSpPr>
          <p:nvPr>
            <p:ph type="title"/>
          </p:nvPr>
        </p:nvSpPr>
        <p:spPr/>
        <p:txBody>
          <a:bodyPr/>
          <a:lstStyle/>
          <a:p>
            <a:r>
              <a:rPr lang="en-US" dirty="0"/>
              <a:t>Theoretical formula for auxiliary braking power </a:t>
            </a:r>
            <a:endParaRPr lang="es-MX" dirty="0"/>
          </a:p>
        </p:txBody>
      </p:sp>
      <p:sp>
        <p:nvSpPr>
          <p:cNvPr id="4" name="CuadroTexto 3">
            <a:extLst>
              <a:ext uri="{FF2B5EF4-FFF2-40B4-BE49-F238E27FC236}">
                <a16:creationId xmlns:a16="http://schemas.microsoft.com/office/drawing/2014/main" id="{C03ECC67-0D5C-B3CC-B083-B4AEEF6B0A78}"/>
              </a:ext>
            </a:extLst>
          </p:cNvPr>
          <p:cNvSpPr txBox="1"/>
          <p:nvPr/>
        </p:nvSpPr>
        <p:spPr>
          <a:xfrm>
            <a:off x="1254049" y="2623220"/>
            <a:ext cx="15879588" cy="1384995"/>
          </a:xfrm>
          <a:prstGeom prst="rect">
            <a:avLst/>
          </a:prstGeom>
          <a:noFill/>
        </p:spPr>
        <p:txBody>
          <a:bodyPr wrap="square">
            <a:spAutoFit/>
          </a:bodyPr>
          <a:lstStyle/>
          <a:p>
            <a:r>
              <a:rPr lang="en-US" sz="2800" dirty="0">
                <a:latin typeface="Times New Roman" panose="02020603050405020304" pitchFamily="18" charset="0"/>
                <a:ea typeface="Times New Roman" panose="02020603050405020304" pitchFamily="18" charset="0"/>
              </a:rPr>
              <a:t>T</a:t>
            </a:r>
            <a:r>
              <a:rPr lang="en-US" sz="2800" dirty="0">
                <a:effectLst/>
                <a:latin typeface="Times New Roman" panose="02020603050405020304" pitchFamily="18" charset="0"/>
                <a:ea typeface="Times New Roman" panose="02020603050405020304" pitchFamily="18" charset="0"/>
              </a:rPr>
              <a:t>he forces acting on the vehicle configuration. In our example for the analysis our vehicle configuration with a mass of 75,500 kg traveling on a 5% gradient requires a braking power of 826 HP to maintain a speed of 60 km/h. </a:t>
            </a:r>
            <a:endParaRPr lang="es-MX" sz="2800" dirty="0"/>
          </a:p>
        </p:txBody>
      </p:sp>
      <p:pic>
        <p:nvPicPr>
          <p:cNvPr id="6" name="Imagen 5">
            <a:extLst>
              <a:ext uri="{FF2B5EF4-FFF2-40B4-BE49-F238E27FC236}">
                <a16:creationId xmlns:a16="http://schemas.microsoft.com/office/drawing/2014/main" id="{F26A38AB-A6B8-AC55-671E-FA8E73A62394}"/>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1254049" y="3477466"/>
            <a:ext cx="7048920" cy="3741653"/>
          </a:xfrm>
          <a:prstGeom prst="rect">
            <a:avLst/>
          </a:prstGeom>
        </p:spPr>
      </p:pic>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26034FD6-775C-2224-1141-723517F48A2F}"/>
                  </a:ext>
                </a:extLst>
              </p:cNvPr>
              <p:cNvSpPr txBox="1"/>
              <p:nvPr/>
            </p:nvSpPr>
            <p:spPr>
              <a:xfrm>
                <a:off x="4608512" y="8161505"/>
                <a:ext cx="9144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800" b="1" i="1" smtClean="0">
                          <a:latin typeface="Cambria Math" panose="02040503050406030204" pitchFamily="18" charset="0"/>
                        </a:rPr>
                        <m:t>𝒌𝑾</m:t>
                      </m:r>
                      <m:r>
                        <a:rPr lang="es-MX" sz="2800" b="1" i="0">
                          <a:latin typeface="Cambria Math" panose="02040503050406030204" pitchFamily="18" charset="0"/>
                        </a:rPr>
                        <m:t>=</m:t>
                      </m:r>
                      <m:r>
                        <a:rPr lang="es-MX" sz="2800" b="1" i="0">
                          <a:latin typeface="Cambria Math" panose="02040503050406030204" pitchFamily="18" charset="0"/>
                        </a:rPr>
                        <m:t>𝟐</m:t>
                      </m:r>
                      <m:r>
                        <a:rPr lang="es-MX" sz="2800" b="1" i="0">
                          <a:latin typeface="Cambria Math" panose="02040503050406030204" pitchFamily="18" charset="0"/>
                        </a:rPr>
                        <m:t>.</m:t>
                      </m:r>
                      <m:r>
                        <a:rPr lang="es-MX" sz="2800" b="1" i="0">
                          <a:latin typeface="Cambria Math" panose="02040503050406030204" pitchFamily="18" charset="0"/>
                        </a:rPr>
                        <m:t>𝟕𝟐𝟓</m:t>
                      </m:r>
                      <m:r>
                        <a:rPr lang="es-MX" sz="2800" b="1" i="0">
                          <a:latin typeface="Cambria Math" panose="02040503050406030204" pitchFamily="18" charset="0"/>
                        </a:rPr>
                        <m:t>×</m:t>
                      </m:r>
                      <m:r>
                        <a:rPr lang="es-MX" sz="2800" b="1" i="1">
                          <a:latin typeface="Cambria Math" panose="02040503050406030204" pitchFamily="18" charset="0"/>
                        </a:rPr>
                        <m:t>𝑮𝑽𝑾</m:t>
                      </m:r>
                      <m:r>
                        <a:rPr lang="es-MX" sz="2800" b="1" i="0">
                          <a:latin typeface="Cambria Math" panose="02040503050406030204" pitchFamily="18" charset="0"/>
                        </a:rPr>
                        <m:t>×</m:t>
                      </m:r>
                      <m:r>
                        <a:rPr lang="es-MX" sz="2800" b="1" i="1">
                          <a:latin typeface="Cambria Math" panose="02040503050406030204" pitchFamily="18" charset="0"/>
                        </a:rPr>
                        <m:t>𝒗</m:t>
                      </m:r>
                      <m:r>
                        <a:rPr lang="es-MX" sz="2800" b="1" i="0">
                          <a:latin typeface="Cambria Math" panose="02040503050406030204" pitchFamily="18" charset="0"/>
                        </a:rPr>
                        <m:t>×</m:t>
                      </m:r>
                      <m:r>
                        <a:rPr lang="es-MX" sz="2800" b="1" i="1">
                          <a:latin typeface="Cambria Math" panose="02040503050406030204" pitchFamily="18" charset="0"/>
                        </a:rPr>
                        <m:t>𝑷𝑮</m:t>
                      </m:r>
                      <m:r>
                        <a:rPr lang="es-MX" sz="2800" b="1" i="0">
                          <a:latin typeface="Cambria Math" panose="02040503050406030204" pitchFamily="18" charset="0"/>
                        </a:rPr>
                        <m:t>×</m:t>
                      </m:r>
                      <m:r>
                        <a:rPr lang="es-MX" sz="2800" b="1" i="0">
                          <a:latin typeface="Cambria Math" panose="02040503050406030204" pitchFamily="18" charset="0"/>
                        </a:rPr>
                        <m:t>𝟎</m:t>
                      </m:r>
                      <m:r>
                        <a:rPr lang="es-MX" sz="2800" b="1" i="0">
                          <a:latin typeface="Cambria Math" panose="02040503050406030204" pitchFamily="18" charset="0"/>
                        </a:rPr>
                        <m:t>.</m:t>
                      </m:r>
                      <m:r>
                        <a:rPr lang="es-MX" sz="2800" b="1" i="0">
                          <a:latin typeface="Cambria Math" panose="02040503050406030204" pitchFamily="18" charset="0"/>
                        </a:rPr>
                        <m:t>𝟖𝟕</m:t>
                      </m:r>
                    </m:oMath>
                  </m:oMathPara>
                </a14:m>
                <a:endParaRPr lang="es-MX" sz="2800" b="1" dirty="0"/>
              </a:p>
            </p:txBody>
          </p:sp>
        </mc:Choice>
        <mc:Fallback xmlns="">
          <p:sp>
            <p:nvSpPr>
              <p:cNvPr id="8" name="CuadroTexto 7">
                <a:extLst>
                  <a:ext uri="{FF2B5EF4-FFF2-40B4-BE49-F238E27FC236}">
                    <a16:creationId xmlns:a16="http://schemas.microsoft.com/office/drawing/2014/main" id="{26034FD6-775C-2224-1141-723517F48A2F}"/>
                  </a:ext>
                </a:extLst>
              </p:cNvPr>
              <p:cNvSpPr txBox="1">
                <a:spLocks noRot="1" noChangeAspect="1" noMove="1" noResize="1" noEditPoints="1" noAdjustHandles="1" noChangeArrowheads="1" noChangeShapeType="1" noTextEdit="1"/>
              </p:cNvSpPr>
              <p:nvPr/>
            </p:nvSpPr>
            <p:spPr>
              <a:xfrm>
                <a:off x="4608512" y="8161505"/>
                <a:ext cx="9144000" cy="523220"/>
              </a:xfrm>
              <a:prstGeom prst="rect">
                <a:avLst/>
              </a:prstGeom>
              <a:blipFill>
                <a:blip r:embed="rId3"/>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0" name="CuadroTexto 9">
                <a:extLst>
                  <a:ext uri="{FF2B5EF4-FFF2-40B4-BE49-F238E27FC236}">
                    <a16:creationId xmlns:a16="http://schemas.microsoft.com/office/drawing/2014/main" id="{AF9AB627-5439-3774-9A39-F519F26BCA89}"/>
                  </a:ext>
                </a:extLst>
              </p:cNvPr>
              <p:cNvSpPr txBox="1"/>
              <p:nvPr/>
            </p:nvSpPr>
            <p:spPr>
              <a:xfrm>
                <a:off x="7642334" y="3991372"/>
                <a:ext cx="9491303" cy="786177"/>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400" i="1" smtClean="0">
                          <a:latin typeface="Cambria Math" panose="02040503050406030204" pitchFamily="18" charset="0"/>
                        </a:rPr>
                        <m:t>𝐻𝑃</m:t>
                      </m:r>
                      <m:r>
                        <a:rPr lang="es-MX" sz="2400" i="0">
                          <a:latin typeface="Cambria Math" panose="02040503050406030204" pitchFamily="18" charset="0"/>
                        </a:rPr>
                        <m:t>=</m:t>
                      </m:r>
                      <m:d>
                        <m:dPr>
                          <m:ctrlPr>
                            <a:rPr lang="es-MX" sz="2400" i="1">
                              <a:solidFill>
                                <a:srgbClr val="836967"/>
                              </a:solidFill>
                              <a:latin typeface="Cambria Math" panose="02040503050406030204" pitchFamily="18" charset="0"/>
                            </a:rPr>
                          </m:ctrlPr>
                        </m:dPr>
                        <m:e>
                          <m:sSub>
                            <m:sSubPr>
                              <m:ctrlPr>
                                <a:rPr lang="es-MX" sz="2400" i="1">
                                  <a:solidFill>
                                    <a:srgbClr val="836967"/>
                                  </a:solidFill>
                                  <a:latin typeface="Cambria Math" panose="02040503050406030204" pitchFamily="18" charset="0"/>
                                </a:rPr>
                              </m:ctrlPr>
                            </m:sSubPr>
                            <m:e>
                              <m:r>
                                <a:rPr lang="es-MX" sz="2400" i="1">
                                  <a:latin typeface="Cambria Math" panose="02040503050406030204" pitchFamily="18" charset="0"/>
                                </a:rPr>
                                <m:t>𝐹</m:t>
                              </m:r>
                            </m:e>
                            <m:sub>
                              <m:r>
                                <a:rPr lang="es-MX" sz="2400" i="1">
                                  <a:latin typeface="Cambria Math" panose="02040503050406030204" pitchFamily="18" charset="0"/>
                                </a:rPr>
                                <m:t>𝑑</m:t>
                              </m:r>
                            </m:sub>
                          </m:sSub>
                          <m:r>
                            <a:rPr lang="es-MX" sz="2400" i="0">
                              <a:latin typeface="Cambria Math" panose="02040503050406030204" pitchFamily="18" charset="0"/>
                            </a:rPr>
                            <m:t>+</m:t>
                          </m:r>
                          <m:sSub>
                            <m:sSubPr>
                              <m:ctrlPr>
                                <a:rPr lang="es-MX" sz="2400" i="1">
                                  <a:solidFill>
                                    <a:srgbClr val="836967"/>
                                  </a:solidFill>
                                  <a:latin typeface="Cambria Math" panose="02040503050406030204" pitchFamily="18" charset="0"/>
                                </a:rPr>
                              </m:ctrlPr>
                            </m:sSubPr>
                            <m:e>
                              <m:r>
                                <a:rPr lang="es-MX" sz="2400" i="1">
                                  <a:latin typeface="Cambria Math" panose="02040503050406030204" pitchFamily="18" charset="0"/>
                                </a:rPr>
                                <m:t>𝐹</m:t>
                              </m:r>
                            </m:e>
                            <m:sub>
                              <m:r>
                                <a:rPr lang="es-MX" sz="2400" i="1">
                                  <a:latin typeface="Cambria Math" panose="02040503050406030204" pitchFamily="18" charset="0"/>
                                </a:rPr>
                                <m:t>𝑟</m:t>
                              </m:r>
                            </m:sub>
                          </m:sSub>
                        </m:e>
                      </m:d>
                      <m:r>
                        <a:rPr lang="es-MX" sz="2400" i="0">
                          <a:latin typeface="Cambria Math" panose="02040503050406030204" pitchFamily="18" charset="0"/>
                        </a:rPr>
                        <m:t>×</m:t>
                      </m:r>
                      <m:r>
                        <a:rPr lang="es-MX" sz="2400" i="1">
                          <a:latin typeface="Cambria Math" panose="02040503050406030204" pitchFamily="18" charset="0"/>
                        </a:rPr>
                        <m:t>𝑣</m:t>
                      </m:r>
                      <m:r>
                        <a:rPr lang="es-MX" sz="2400" i="0">
                          <a:latin typeface="Cambria Math" panose="02040503050406030204" pitchFamily="18" charset="0"/>
                        </a:rPr>
                        <m:t>×1.341=</m:t>
                      </m:r>
                      <m:d>
                        <m:dPr>
                          <m:ctrlPr>
                            <a:rPr lang="es-MX" sz="2400" i="1">
                              <a:solidFill>
                                <a:srgbClr val="836967"/>
                              </a:solidFill>
                              <a:latin typeface="Cambria Math" panose="02040503050406030204" pitchFamily="18" charset="0"/>
                            </a:rPr>
                          </m:ctrlPr>
                        </m:dPr>
                        <m:e>
                          <m:r>
                            <a:rPr lang="es-MX" sz="2400" i="0">
                              <a:latin typeface="Cambria Math" panose="02040503050406030204" pitchFamily="18" charset="0"/>
                            </a:rPr>
                            <m:t>910+4222</m:t>
                          </m:r>
                        </m:e>
                      </m:d>
                      <m:r>
                        <a:rPr lang="es-MX" sz="2400" i="0">
                          <a:latin typeface="Cambria Math" panose="02040503050406030204" pitchFamily="18" charset="0"/>
                        </a:rPr>
                        <m:t>×</m:t>
                      </m:r>
                      <m:f>
                        <m:fPr>
                          <m:ctrlPr>
                            <a:rPr lang="es-MX" sz="2400" i="1">
                              <a:solidFill>
                                <a:srgbClr val="836967"/>
                              </a:solidFill>
                              <a:latin typeface="Cambria Math" panose="02040503050406030204" pitchFamily="18" charset="0"/>
                            </a:rPr>
                          </m:ctrlPr>
                        </m:fPr>
                        <m:num>
                          <m:r>
                            <a:rPr lang="es-MX" sz="2400" i="0">
                              <a:latin typeface="Cambria Math" panose="02040503050406030204" pitchFamily="18" charset="0"/>
                            </a:rPr>
                            <m:t>60</m:t>
                          </m:r>
                        </m:num>
                        <m:den>
                          <m:r>
                            <a:rPr lang="es-MX" sz="2400" i="0">
                              <a:latin typeface="Cambria Math" panose="02040503050406030204" pitchFamily="18" charset="0"/>
                            </a:rPr>
                            <m:t>3.6</m:t>
                          </m:r>
                        </m:den>
                      </m:f>
                      <m:r>
                        <a:rPr lang="es-MX" sz="2400" i="0">
                          <a:latin typeface="Cambria Math" panose="02040503050406030204" pitchFamily="18" charset="0"/>
                        </a:rPr>
                        <m:t>×1.341=114.7 </m:t>
                      </m:r>
                      <m:r>
                        <a:rPr lang="es-MX" sz="2400" i="1">
                          <a:latin typeface="Cambria Math" panose="02040503050406030204" pitchFamily="18" charset="0"/>
                        </a:rPr>
                        <m:t>𝐻𝑃</m:t>
                      </m:r>
                    </m:oMath>
                  </m:oMathPara>
                </a14:m>
                <a:endParaRPr lang="es-MX" sz="2400" dirty="0"/>
              </a:p>
            </p:txBody>
          </p:sp>
        </mc:Choice>
        <mc:Fallback xmlns="">
          <p:sp>
            <p:nvSpPr>
              <p:cNvPr id="10" name="CuadroTexto 9">
                <a:extLst>
                  <a:ext uri="{FF2B5EF4-FFF2-40B4-BE49-F238E27FC236}">
                    <a16:creationId xmlns:a16="http://schemas.microsoft.com/office/drawing/2014/main" id="{AF9AB627-5439-3774-9A39-F519F26BCA89}"/>
                  </a:ext>
                </a:extLst>
              </p:cNvPr>
              <p:cNvSpPr txBox="1">
                <a:spLocks noRot="1" noChangeAspect="1" noMove="1" noResize="1" noEditPoints="1" noAdjustHandles="1" noChangeArrowheads="1" noChangeShapeType="1" noTextEdit="1"/>
              </p:cNvSpPr>
              <p:nvPr/>
            </p:nvSpPr>
            <p:spPr>
              <a:xfrm>
                <a:off x="7642334" y="3991372"/>
                <a:ext cx="9491303" cy="786177"/>
              </a:xfrm>
              <a:prstGeom prst="rect">
                <a:avLst/>
              </a:prstGeom>
              <a:blipFill>
                <a:blip r:embed="rId4"/>
                <a:stretch>
                  <a:fillRect/>
                </a:stretch>
              </a:blipFill>
            </p:spPr>
            <p:txBody>
              <a:bodyPr/>
              <a:lstStyle/>
              <a:p>
                <a:r>
                  <a:rPr lang="es-MX">
                    <a:noFill/>
                  </a:rPr>
                  <a:t> </a:t>
                </a:r>
              </a:p>
            </p:txBody>
          </p:sp>
        </mc:Fallback>
      </mc:AlternateContent>
      <p:sp>
        <p:nvSpPr>
          <p:cNvPr id="12" name="CuadroTexto 11">
            <a:extLst>
              <a:ext uri="{FF2B5EF4-FFF2-40B4-BE49-F238E27FC236}">
                <a16:creationId xmlns:a16="http://schemas.microsoft.com/office/drawing/2014/main" id="{5AA40AF4-CC3C-F6AC-D2ED-2E979A0B11B7}"/>
              </a:ext>
            </a:extLst>
          </p:cNvPr>
          <p:cNvSpPr txBox="1"/>
          <p:nvPr/>
        </p:nvSpPr>
        <p:spPr>
          <a:xfrm>
            <a:off x="9124367" y="5579850"/>
            <a:ext cx="7989637" cy="1692771"/>
          </a:xfrm>
          <a:prstGeom prst="rect">
            <a:avLst/>
          </a:prstGeom>
          <a:noFill/>
        </p:spPr>
        <p:txBody>
          <a:bodyPr wrap="square">
            <a:spAutoFit/>
          </a:bodyPr>
          <a:lstStyle/>
          <a:p>
            <a:r>
              <a:rPr lang="en-US" sz="2600" dirty="0"/>
              <a:t>So the power of the forces that oppose to the movement is around 14% of the power needed to keep the speed of the dry van configuration and 13% of the low height flatbed configuration.</a:t>
            </a:r>
            <a:endParaRPr lang="es-MX" sz="2600" dirty="0"/>
          </a:p>
        </p:txBody>
      </p:sp>
      <p:sp>
        <p:nvSpPr>
          <p:cNvPr id="14" name="CuadroTexto 13">
            <a:extLst>
              <a:ext uri="{FF2B5EF4-FFF2-40B4-BE49-F238E27FC236}">
                <a16:creationId xmlns:a16="http://schemas.microsoft.com/office/drawing/2014/main" id="{5C851367-3C37-85BD-F2DE-640787463CA1}"/>
              </a:ext>
            </a:extLst>
          </p:cNvPr>
          <p:cNvSpPr txBox="1"/>
          <p:nvPr/>
        </p:nvSpPr>
        <p:spPr>
          <a:xfrm>
            <a:off x="3081602" y="7428702"/>
            <a:ext cx="12224482" cy="523220"/>
          </a:xfrm>
          <a:prstGeom prst="rect">
            <a:avLst/>
          </a:prstGeom>
          <a:noFill/>
        </p:spPr>
        <p:txBody>
          <a:bodyPr wrap="square">
            <a:spAutoFit/>
          </a:bodyPr>
          <a:lstStyle/>
          <a:p>
            <a:r>
              <a:rPr lang="en-US" sz="2800" dirty="0"/>
              <a:t>The theoretical formula for auxiliary braking power may be expressed as follows:</a:t>
            </a:r>
            <a:endParaRPr lang="es-MX" sz="2800" dirty="0"/>
          </a:p>
        </p:txBody>
      </p:sp>
    </p:spTree>
    <p:extLst>
      <p:ext uri="{BB962C8B-B14F-4D97-AF65-F5344CB8AC3E}">
        <p14:creationId xmlns:p14="http://schemas.microsoft.com/office/powerpoint/2010/main" val="2716830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806B32-C03F-BA0D-BE8B-D6664A2F215D}"/>
              </a:ext>
            </a:extLst>
          </p:cNvPr>
          <p:cNvSpPr>
            <a:spLocks noGrp="1"/>
          </p:cNvSpPr>
          <p:nvPr>
            <p:ph type="title"/>
          </p:nvPr>
        </p:nvSpPr>
        <p:spPr/>
        <p:txBody>
          <a:bodyPr/>
          <a:lstStyle/>
          <a:p>
            <a:r>
              <a:rPr lang="en-US" dirty="0"/>
              <a:t>Theoretical formula for auxiliary braking power </a:t>
            </a:r>
            <a:endParaRPr lang="es-MX" dirty="0"/>
          </a:p>
        </p:txBody>
      </p:sp>
      <p:sp>
        <p:nvSpPr>
          <p:cNvPr id="4" name="CuadroTexto 3">
            <a:extLst>
              <a:ext uri="{FF2B5EF4-FFF2-40B4-BE49-F238E27FC236}">
                <a16:creationId xmlns:a16="http://schemas.microsoft.com/office/drawing/2014/main" id="{4368CF96-A627-BA07-9276-A3153CE64E7C}"/>
              </a:ext>
            </a:extLst>
          </p:cNvPr>
          <p:cNvSpPr txBox="1"/>
          <p:nvPr/>
        </p:nvSpPr>
        <p:spPr>
          <a:xfrm>
            <a:off x="1257300" y="3487316"/>
            <a:ext cx="16239628" cy="1384995"/>
          </a:xfrm>
          <a:prstGeom prst="rect">
            <a:avLst/>
          </a:prstGeom>
          <a:noFill/>
        </p:spPr>
        <p:txBody>
          <a:bodyPr wrap="square">
            <a:spAutoFit/>
          </a:bodyPr>
          <a:lstStyle/>
          <a:p>
            <a:r>
              <a:rPr lang="en-US" sz="2800" dirty="0"/>
              <a:t>Calculated braking power using the previous formula may be decreased by 13% for low height flatbed configurations or 14% for dry van type configurations. Other percentages may be used when practical tests are run to determine the natural retardation power of the vehicle configurations.</a:t>
            </a:r>
            <a:endParaRPr lang="es-MX" sz="2800" dirty="0"/>
          </a:p>
        </p:txBody>
      </p:sp>
      <p:sp>
        <p:nvSpPr>
          <p:cNvPr id="6" name="CuadroTexto 5">
            <a:extLst>
              <a:ext uri="{FF2B5EF4-FFF2-40B4-BE49-F238E27FC236}">
                <a16:creationId xmlns:a16="http://schemas.microsoft.com/office/drawing/2014/main" id="{7F08B8F6-20F1-FD35-7789-1A4F32B611D8}"/>
              </a:ext>
            </a:extLst>
          </p:cNvPr>
          <p:cNvSpPr txBox="1"/>
          <p:nvPr/>
        </p:nvSpPr>
        <p:spPr>
          <a:xfrm>
            <a:off x="1257300" y="5599356"/>
            <a:ext cx="16239628" cy="2246769"/>
          </a:xfrm>
          <a:prstGeom prst="rect">
            <a:avLst/>
          </a:prstGeom>
          <a:noFill/>
        </p:spPr>
        <p:txBody>
          <a:bodyPr wrap="square">
            <a:spAutoFit/>
          </a:bodyPr>
          <a:lstStyle/>
          <a:p>
            <a:r>
              <a:rPr lang="en-US" sz="2800" dirty="0"/>
              <a:t>The other factor in selecting the auxiliary braking systems is the amount of energy that the system must dissipate during the downhill travel. Friction brakes have enough power to stop a vehicle, but they do have a limited capacity to dissipate the heat. If calculations indicate that, in order to maintain the speed on a downhill road, it is needed to apply a panic braking at cycles of every 3 minutes or less, more than 5 times, then an auxiliary braking system is needed for safe travel.</a:t>
            </a:r>
            <a:endParaRPr lang="es-MX" sz="2800" dirty="0"/>
          </a:p>
        </p:txBody>
      </p:sp>
    </p:spTree>
    <p:extLst>
      <p:ext uri="{BB962C8B-B14F-4D97-AF65-F5344CB8AC3E}">
        <p14:creationId xmlns:p14="http://schemas.microsoft.com/office/powerpoint/2010/main" val="97985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47FA42F-FC17-04D3-45C0-CD76ED6956D2}"/>
              </a:ext>
            </a:extLst>
          </p:cNvPr>
          <p:cNvSpPr>
            <a:spLocks noGrp="1"/>
          </p:cNvSpPr>
          <p:nvPr>
            <p:ph type="title"/>
          </p:nvPr>
        </p:nvSpPr>
        <p:spPr/>
        <p:txBody>
          <a:bodyPr/>
          <a:lstStyle/>
          <a:p>
            <a:r>
              <a:rPr lang="en-US" dirty="0"/>
              <a:t>Are auxiliary braking systems needed in the Mexican highways?</a:t>
            </a:r>
            <a:endParaRPr lang="es-MX" dirty="0"/>
          </a:p>
        </p:txBody>
      </p:sp>
      <p:graphicFrame>
        <p:nvGraphicFramePr>
          <p:cNvPr id="3" name="Tabla 2">
            <a:extLst>
              <a:ext uri="{FF2B5EF4-FFF2-40B4-BE49-F238E27FC236}">
                <a16:creationId xmlns:a16="http://schemas.microsoft.com/office/drawing/2014/main" id="{7668A0B1-915D-F4A1-16A4-54631D7D38E4}"/>
              </a:ext>
            </a:extLst>
          </p:cNvPr>
          <p:cNvGraphicFramePr>
            <a:graphicFrameLocks noGrp="1"/>
          </p:cNvGraphicFramePr>
          <p:nvPr>
            <p:extLst>
              <p:ext uri="{D42A27DB-BD31-4B8C-83A1-F6EECF244321}">
                <p14:modId xmlns:p14="http://schemas.microsoft.com/office/powerpoint/2010/main" val="1603957087"/>
              </p:ext>
            </p:extLst>
          </p:nvPr>
        </p:nvGraphicFramePr>
        <p:xfrm>
          <a:off x="1257300" y="2983260"/>
          <a:ext cx="16095612" cy="1745236"/>
        </p:xfrm>
        <a:graphic>
          <a:graphicData uri="http://schemas.openxmlformats.org/drawingml/2006/table">
            <a:tbl>
              <a:tblPr firstRow="1" firstCol="1" bandRow="1">
                <a:tableStyleId>{5C22544A-7EE6-4342-B048-85BDC9FD1C3A}</a:tableStyleId>
              </a:tblPr>
              <a:tblGrid>
                <a:gridCol w="11343084">
                  <a:extLst>
                    <a:ext uri="{9D8B030D-6E8A-4147-A177-3AD203B41FA5}">
                      <a16:colId xmlns:a16="http://schemas.microsoft.com/office/drawing/2014/main" val="2422994155"/>
                    </a:ext>
                  </a:extLst>
                </a:gridCol>
                <a:gridCol w="1944216">
                  <a:extLst>
                    <a:ext uri="{9D8B030D-6E8A-4147-A177-3AD203B41FA5}">
                      <a16:colId xmlns:a16="http://schemas.microsoft.com/office/drawing/2014/main" val="2199309354"/>
                    </a:ext>
                  </a:extLst>
                </a:gridCol>
                <a:gridCol w="2808312">
                  <a:extLst>
                    <a:ext uri="{9D8B030D-6E8A-4147-A177-3AD203B41FA5}">
                      <a16:colId xmlns:a16="http://schemas.microsoft.com/office/drawing/2014/main" val="2185831488"/>
                    </a:ext>
                  </a:extLst>
                </a:gridCol>
              </a:tblGrid>
              <a:tr h="0">
                <a:tc>
                  <a:txBody>
                    <a:bodyPr/>
                    <a:lstStyle/>
                    <a:p>
                      <a:pPr algn="ctr">
                        <a:lnSpc>
                          <a:spcPct val="107000"/>
                        </a:lnSpc>
                        <a:spcAft>
                          <a:spcPts val="800"/>
                        </a:spcAft>
                      </a:pPr>
                      <a:r>
                        <a:rPr lang="en-US" sz="2800" dirty="0">
                          <a:effectLst/>
                        </a:rPr>
                        <a:t>NAME OF CONFIGURATION</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rPr>
                        <a:t>HP min</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rPr>
                        <a:t>MAX GVW (kg)</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66964473"/>
                  </a:ext>
                </a:extLst>
              </a:tr>
              <a:tr h="0">
                <a:tc>
                  <a:txBody>
                    <a:bodyPr/>
                    <a:lstStyle/>
                    <a:p>
                      <a:pPr>
                        <a:lnSpc>
                          <a:spcPct val="107000"/>
                        </a:lnSpc>
                        <a:spcAft>
                          <a:spcPts val="800"/>
                        </a:spcAft>
                      </a:pPr>
                      <a:r>
                        <a:rPr lang="en-US" sz="2800" dirty="0">
                          <a:effectLst/>
                        </a:rPr>
                        <a:t>Unit truck with 3 axles (C3)</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215</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27 500</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01729359"/>
                  </a:ext>
                </a:extLst>
              </a:tr>
              <a:tr h="0">
                <a:tc>
                  <a:txBody>
                    <a:bodyPr/>
                    <a:lstStyle/>
                    <a:p>
                      <a:pPr>
                        <a:lnSpc>
                          <a:spcPct val="107000"/>
                        </a:lnSpc>
                        <a:spcAft>
                          <a:spcPts val="800"/>
                        </a:spcAft>
                      </a:pPr>
                      <a:r>
                        <a:rPr lang="en-US" sz="2800" dirty="0">
                          <a:effectLst/>
                        </a:rPr>
                        <a:t>3 axle truck tractor with the 2 axle semitrailer (T3-S2)</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350</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46 500</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5758147"/>
                  </a:ext>
                </a:extLst>
              </a:tr>
              <a:tr h="0">
                <a:tc>
                  <a:txBody>
                    <a:bodyPr/>
                    <a:lstStyle/>
                    <a:p>
                      <a:pPr>
                        <a:lnSpc>
                          <a:spcPct val="107000"/>
                        </a:lnSpc>
                        <a:spcAft>
                          <a:spcPts val="800"/>
                        </a:spcAft>
                      </a:pPr>
                      <a:r>
                        <a:rPr lang="en-US" sz="2800">
                          <a:effectLst/>
                        </a:rPr>
                        <a:t>3 axle truck tractor with 2 axle semitrailer and 4 axle full trailer (T3-S2-R4)</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rPr>
                        <a:t>450</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75 500</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57067390"/>
                  </a:ext>
                </a:extLst>
              </a:tr>
            </a:tbl>
          </a:graphicData>
        </a:graphic>
      </p:graphicFrame>
      <p:sp>
        <p:nvSpPr>
          <p:cNvPr id="5" name="CuadroTexto 4">
            <a:extLst>
              <a:ext uri="{FF2B5EF4-FFF2-40B4-BE49-F238E27FC236}">
                <a16:creationId xmlns:a16="http://schemas.microsoft.com/office/drawing/2014/main" id="{8B411B9C-5922-9C53-83E7-E0C34053A9A9}"/>
              </a:ext>
            </a:extLst>
          </p:cNvPr>
          <p:cNvSpPr txBox="1"/>
          <p:nvPr/>
        </p:nvSpPr>
        <p:spPr>
          <a:xfrm>
            <a:off x="1257300" y="4946771"/>
            <a:ext cx="15519548" cy="954107"/>
          </a:xfrm>
          <a:prstGeom prst="rect">
            <a:avLst/>
          </a:prstGeom>
          <a:noFill/>
        </p:spPr>
        <p:txBody>
          <a:bodyPr wrap="square">
            <a:spAutoFit/>
          </a:bodyPr>
          <a:lstStyle/>
          <a:p>
            <a:r>
              <a:rPr lang="en-US" sz="2800" dirty="0"/>
              <a:t>Do the typical configurations have enough power to keep the vehicle at a speed of 60 km/h when traveling on the Esperanza - Cd Mendoza straight road section (4.54% PG)</a:t>
            </a:r>
            <a:endParaRPr lang="es-MX" sz="2800" dirty="0"/>
          </a:p>
        </p:txBody>
      </p:sp>
      <p:graphicFrame>
        <p:nvGraphicFramePr>
          <p:cNvPr id="6" name="Tabla 5">
            <a:extLst>
              <a:ext uri="{FF2B5EF4-FFF2-40B4-BE49-F238E27FC236}">
                <a16:creationId xmlns:a16="http://schemas.microsoft.com/office/drawing/2014/main" id="{AC3FABD7-BBDF-FC7C-11D8-6CFD53790B28}"/>
              </a:ext>
            </a:extLst>
          </p:cNvPr>
          <p:cNvGraphicFramePr>
            <a:graphicFrameLocks noGrp="1"/>
          </p:cNvGraphicFramePr>
          <p:nvPr>
            <p:extLst>
              <p:ext uri="{D42A27DB-BD31-4B8C-83A1-F6EECF244321}">
                <p14:modId xmlns:p14="http://schemas.microsoft.com/office/powerpoint/2010/main" val="2705458613"/>
              </p:ext>
            </p:extLst>
          </p:nvPr>
        </p:nvGraphicFramePr>
        <p:xfrm>
          <a:off x="1257300" y="6007596"/>
          <a:ext cx="16095612" cy="2658366"/>
        </p:xfrm>
        <a:graphic>
          <a:graphicData uri="http://schemas.openxmlformats.org/drawingml/2006/table">
            <a:tbl>
              <a:tblPr firstRow="1" firstCol="1" bandRow="1">
                <a:tableStyleId>{5C22544A-7EE6-4342-B048-85BDC9FD1C3A}</a:tableStyleId>
              </a:tblPr>
              <a:tblGrid>
                <a:gridCol w="9398868">
                  <a:extLst>
                    <a:ext uri="{9D8B030D-6E8A-4147-A177-3AD203B41FA5}">
                      <a16:colId xmlns:a16="http://schemas.microsoft.com/office/drawing/2014/main" val="1887272127"/>
                    </a:ext>
                  </a:extLst>
                </a:gridCol>
                <a:gridCol w="1543767">
                  <a:extLst>
                    <a:ext uri="{9D8B030D-6E8A-4147-A177-3AD203B41FA5}">
                      <a16:colId xmlns:a16="http://schemas.microsoft.com/office/drawing/2014/main" val="3881671780"/>
                    </a:ext>
                  </a:extLst>
                </a:gridCol>
                <a:gridCol w="1624585">
                  <a:extLst>
                    <a:ext uri="{9D8B030D-6E8A-4147-A177-3AD203B41FA5}">
                      <a16:colId xmlns:a16="http://schemas.microsoft.com/office/drawing/2014/main" val="3947058950"/>
                    </a:ext>
                  </a:extLst>
                </a:gridCol>
                <a:gridCol w="3528392">
                  <a:extLst>
                    <a:ext uri="{9D8B030D-6E8A-4147-A177-3AD203B41FA5}">
                      <a16:colId xmlns:a16="http://schemas.microsoft.com/office/drawing/2014/main" val="234779691"/>
                    </a:ext>
                  </a:extLst>
                </a:gridCol>
              </a:tblGrid>
              <a:tr h="0">
                <a:tc>
                  <a:txBody>
                    <a:bodyPr/>
                    <a:lstStyle/>
                    <a:p>
                      <a:pPr algn="ctr">
                        <a:lnSpc>
                          <a:spcPct val="107000"/>
                        </a:lnSpc>
                        <a:spcAft>
                          <a:spcPts val="800"/>
                        </a:spcAft>
                      </a:pPr>
                      <a:r>
                        <a:rPr lang="en-US" sz="2800" dirty="0">
                          <a:effectLst/>
                        </a:rPr>
                        <a:t>NAME OF CONFIGURATION</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Engine brake HP</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Calculated AB HP</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dirty="0">
                          <a:effectLst/>
                        </a:rPr>
                        <a:t>Calculated AB HP reduced by AD and RR</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67539397"/>
                  </a:ext>
                </a:extLst>
              </a:tr>
              <a:tr h="0">
                <a:tc>
                  <a:txBody>
                    <a:bodyPr/>
                    <a:lstStyle/>
                    <a:p>
                      <a:pPr>
                        <a:lnSpc>
                          <a:spcPct val="107000"/>
                        </a:lnSpc>
                        <a:spcAft>
                          <a:spcPts val="800"/>
                        </a:spcAft>
                      </a:pPr>
                      <a:r>
                        <a:rPr lang="en-US" sz="2800">
                          <a:effectLst/>
                        </a:rPr>
                        <a:t>Unit truck with 3 axles (C3)</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rPr>
                        <a:t>107</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273</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238</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90396365"/>
                  </a:ext>
                </a:extLst>
              </a:tr>
              <a:tr h="0">
                <a:tc>
                  <a:txBody>
                    <a:bodyPr/>
                    <a:lstStyle/>
                    <a:p>
                      <a:pPr>
                        <a:lnSpc>
                          <a:spcPct val="107000"/>
                        </a:lnSpc>
                        <a:spcAft>
                          <a:spcPts val="800"/>
                        </a:spcAft>
                      </a:pPr>
                      <a:r>
                        <a:rPr lang="en-US" sz="2800">
                          <a:effectLst/>
                        </a:rPr>
                        <a:t>3 axle truck tractor with the 2 axle semitrailer (T3-S2)</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rPr>
                        <a:t>175</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540</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470</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746851149"/>
                  </a:ext>
                </a:extLst>
              </a:tr>
              <a:tr h="0">
                <a:tc>
                  <a:txBody>
                    <a:bodyPr/>
                    <a:lstStyle/>
                    <a:p>
                      <a:pPr>
                        <a:lnSpc>
                          <a:spcPct val="107000"/>
                        </a:lnSpc>
                        <a:spcAft>
                          <a:spcPts val="800"/>
                        </a:spcAft>
                      </a:pPr>
                      <a:r>
                        <a:rPr lang="en-US" sz="2800">
                          <a:effectLst/>
                        </a:rPr>
                        <a:t>3 axle truck tractor with 2 axle semitrailer and 4 axle full trailer (T3-S2-R4)</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800">
                          <a:effectLst/>
                        </a:rPr>
                        <a:t>225</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a:effectLst/>
                        </a:rPr>
                        <a:t>752</a:t>
                      </a:r>
                      <a:endParaRPr lang="es-MX"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800"/>
                        </a:spcAft>
                      </a:pPr>
                      <a:r>
                        <a:rPr lang="en-US" sz="2800" dirty="0">
                          <a:effectLst/>
                        </a:rPr>
                        <a:t>654</a:t>
                      </a:r>
                      <a:endParaRPr lang="es-MX"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25198677"/>
                  </a:ext>
                </a:extLst>
              </a:tr>
            </a:tbl>
          </a:graphicData>
        </a:graphic>
      </p:graphicFrame>
    </p:spTree>
    <p:extLst>
      <p:ext uri="{BB962C8B-B14F-4D97-AF65-F5344CB8AC3E}">
        <p14:creationId xmlns:p14="http://schemas.microsoft.com/office/powerpoint/2010/main" val="128788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9046C28-563F-92AF-4596-C244C608037A}"/>
              </a:ext>
            </a:extLst>
          </p:cNvPr>
          <p:cNvSpPr>
            <a:spLocks noGrp="1"/>
          </p:cNvSpPr>
          <p:nvPr>
            <p:ph type="title"/>
          </p:nvPr>
        </p:nvSpPr>
        <p:spPr/>
        <p:txBody>
          <a:bodyPr/>
          <a:lstStyle/>
          <a:p>
            <a:r>
              <a:rPr lang="en-US" dirty="0"/>
              <a:t>Proposal of performance-based standard (PBS)</a:t>
            </a:r>
            <a:endParaRPr lang="es-MX" dirty="0"/>
          </a:p>
        </p:txBody>
      </p:sp>
      <p:sp>
        <p:nvSpPr>
          <p:cNvPr id="4" name="CuadroTexto 3">
            <a:extLst>
              <a:ext uri="{FF2B5EF4-FFF2-40B4-BE49-F238E27FC236}">
                <a16:creationId xmlns:a16="http://schemas.microsoft.com/office/drawing/2014/main" id="{0606B7B8-A0AD-0677-E948-F2E0B991DBC5}"/>
              </a:ext>
            </a:extLst>
          </p:cNvPr>
          <p:cNvSpPr txBox="1"/>
          <p:nvPr/>
        </p:nvSpPr>
        <p:spPr>
          <a:xfrm>
            <a:off x="1257300" y="2547727"/>
            <a:ext cx="16095612" cy="1446550"/>
          </a:xfrm>
          <a:prstGeom prst="rect">
            <a:avLst/>
          </a:prstGeom>
          <a:noFill/>
        </p:spPr>
        <p:txBody>
          <a:bodyPr wrap="square">
            <a:spAutoFit/>
          </a:bodyPr>
          <a:lstStyle/>
          <a:p>
            <a:pPr>
              <a:spcAft>
                <a:spcPts val="1200"/>
              </a:spcAft>
            </a:pPr>
            <a:r>
              <a:rPr lang="en-US" sz="2600" b="1" dirty="0"/>
              <a:t>Purpose</a:t>
            </a:r>
          </a:p>
          <a:p>
            <a:pPr>
              <a:spcAft>
                <a:spcPts val="1200"/>
              </a:spcAft>
            </a:pPr>
            <a:r>
              <a:rPr lang="en-US" sz="2600" dirty="0"/>
              <a:t>The primary purpose of this standard is to manage the safety risk associated with the loss of service brake power due to overheating when traveling downhill.</a:t>
            </a:r>
          </a:p>
        </p:txBody>
      </p:sp>
      <p:sp>
        <p:nvSpPr>
          <p:cNvPr id="6" name="CuadroTexto 5">
            <a:extLst>
              <a:ext uri="{FF2B5EF4-FFF2-40B4-BE49-F238E27FC236}">
                <a16:creationId xmlns:a16="http://schemas.microsoft.com/office/drawing/2014/main" id="{7E330FB9-B118-E14D-95BB-65C78A590D9B}"/>
              </a:ext>
            </a:extLst>
          </p:cNvPr>
          <p:cNvSpPr txBox="1"/>
          <p:nvPr/>
        </p:nvSpPr>
        <p:spPr>
          <a:xfrm>
            <a:off x="1257300" y="4052926"/>
            <a:ext cx="16095612" cy="3046988"/>
          </a:xfrm>
          <a:prstGeom prst="rect">
            <a:avLst/>
          </a:prstGeom>
          <a:noFill/>
        </p:spPr>
        <p:txBody>
          <a:bodyPr wrap="square">
            <a:spAutoFit/>
          </a:bodyPr>
          <a:lstStyle/>
          <a:p>
            <a:pPr>
              <a:spcAft>
                <a:spcPts val="1200"/>
              </a:spcAft>
            </a:pPr>
            <a:r>
              <a:rPr lang="en-US" sz="2600" b="1" dirty="0"/>
              <a:t>Intent</a:t>
            </a:r>
          </a:p>
          <a:p>
            <a:pPr>
              <a:spcAft>
                <a:spcPts val="1200"/>
              </a:spcAft>
            </a:pPr>
            <a:r>
              <a:rPr lang="en-US" sz="2600" dirty="0"/>
              <a:t>When traveling downhill vehicles tend to gain speed by the conversion of potential energy into kinetic energy. In order to reduce the speed, drivers may apply the service brakes and/or use the engine brake. Service brakes usually have great braking power but may fade as temperature increases, or the heat generated may ignite the tires of the vehicle. Engine brake have limited power and can not be used for prolonged periods of time as the engine may get too hot. An auxiliary braking system independent of the service brakes with enough braking power and the ability to dissipate the heat generated without affecting other vehicle components is needed during steep and long road sections.</a:t>
            </a:r>
          </a:p>
        </p:txBody>
      </p:sp>
      <p:sp>
        <p:nvSpPr>
          <p:cNvPr id="8" name="CuadroTexto 7">
            <a:extLst>
              <a:ext uri="{FF2B5EF4-FFF2-40B4-BE49-F238E27FC236}">
                <a16:creationId xmlns:a16="http://schemas.microsoft.com/office/drawing/2014/main" id="{E5939872-F8F5-48CF-8592-22C3C2D77069}"/>
              </a:ext>
            </a:extLst>
          </p:cNvPr>
          <p:cNvSpPr txBox="1"/>
          <p:nvPr/>
        </p:nvSpPr>
        <p:spPr>
          <a:xfrm>
            <a:off x="1257300" y="7158564"/>
            <a:ext cx="16095612" cy="1446550"/>
          </a:xfrm>
          <a:prstGeom prst="rect">
            <a:avLst/>
          </a:prstGeom>
          <a:noFill/>
        </p:spPr>
        <p:txBody>
          <a:bodyPr wrap="square">
            <a:spAutoFit/>
          </a:bodyPr>
          <a:lstStyle/>
          <a:p>
            <a:pPr>
              <a:spcAft>
                <a:spcPts val="1200"/>
              </a:spcAft>
            </a:pPr>
            <a:r>
              <a:rPr lang="en-US" sz="2600" b="1" dirty="0"/>
              <a:t>Detailed statement</a:t>
            </a:r>
          </a:p>
          <a:p>
            <a:r>
              <a:rPr lang="en-US" sz="2600" dirty="0"/>
              <a:t>When operating at maximum laden mass, a vehicle configuration participating in the scheme must be able to maintain steady forward motion speed on a road section with the specified downgrade during still air conditions.</a:t>
            </a:r>
          </a:p>
        </p:txBody>
      </p:sp>
    </p:spTree>
    <p:extLst>
      <p:ext uri="{BB962C8B-B14F-4D97-AF65-F5344CB8AC3E}">
        <p14:creationId xmlns:p14="http://schemas.microsoft.com/office/powerpoint/2010/main" val="63934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2CB5356-FE02-32E9-5671-F199EA7426A1}"/>
              </a:ext>
            </a:extLst>
          </p:cNvPr>
          <p:cNvSpPr>
            <a:spLocks noGrp="1"/>
          </p:cNvSpPr>
          <p:nvPr>
            <p:ph type="title"/>
          </p:nvPr>
        </p:nvSpPr>
        <p:spPr/>
        <p:txBody>
          <a:bodyPr/>
          <a:lstStyle/>
          <a:p>
            <a:r>
              <a:rPr lang="en-US" dirty="0"/>
              <a:t>Proposal of performance-based standard (PBS)</a:t>
            </a:r>
            <a:endParaRPr lang="es-MX" dirty="0"/>
          </a:p>
        </p:txBody>
      </p:sp>
      <p:sp>
        <p:nvSpPr>
          <p:cNvPr id="4" name="CuadroTexto 3">
            <a:extLst>
              <a:ext uri="{FF2B5EF4-FFF2-40B4-BE49-F238E27FC236}">
                <a16:creationId xmlns:a16="http://schemas.microsoft.com/office/drawing/2014/main" id="{051266DD-E412-032B-60B3-5BA4CBCBAD50}"/>
              </a:ext>
            </a:extLst>
          </p:cNvPr>
          <p:cNvSpPr txBox="1"/>
          <p:nvPr/>
        </p:nvSpPr>
        <p:spPr>
          <a:xfrm>
            <a:off x="1257300" y="2429090"/>
            <a:ext cx="16239628" cy="1354217"/>
          </a:xfrm>
          <a:prstGeom prst="rect">
            <a:avLst/>
          </a:prstGeom>
          <a:noFill/>
        </p:spPr>
        <p:txBody>
          <a:bodyPr wrap="square">
            <a:spAutoFit/>
          </a:bodyPr>
          <a:lstStyle/>
          <a:p>
            <a:pPr>
              <a:spcAft>
                <a:spcPts val="1200"/>
              </a:spcAft>
            </a:pPr>
            <a:r>
              <a:rPr lang="en-US" sz="2400" b="1" dirty="0"/>
              <a:t>Performance value</a:t>
            </a:r>
          </a:p>
          <a:p>
            <a:pPr>
              <a:spcAft>
                <a:spcPts val="1200"/>
              </a:spcAft>
            </a:pPr>
            <a:r>
              <a:rPr lang="en-US" sz="2400" dirty="0"/>
              <a:t>The auxiliary braking system must be able to sustain a steady speed of the vehicle without applying the service brakes. The speed must be measured and recorded at the achieved performance value, in units of km/h rounded down to the nearest whole value.</a:t>
            </a:r>
          </a:p>
        </p:txBody>
      </p:sp>
      <p:sp>
        <p:nvSpPr>
          <p:cNvPr id="6" name="CuadroTexto 5">
            <a:extLst>
              <a:ext uri="{FF2B5EF4-FFF2-40B4-BE49-F238E27FC236}">
                <a16:creationId xmlns:a16="http://schemas.microsoft.com/office/drawing/2014/main" id="{0305670D-CD30-9F49-2309-95E7B68BE899}"/>
              </a:ext>
            </a:extLst>
          </p:cNvPr>
          <p:cNvSpPr txBox="1"/>
          <p:nvPr/>
        </p:nvSpPr>
        <p:spPr>
          <a:xfrm>
            <a:off x="1270410" y="3910568"/>
            <a:ext cx="8964488" cy="461665"/>
          </a:xfrm>
          <a:prstGeom prst="rect">
            <a:avLst/>
          </a:prstGeom>
          <a:noFill/>
        </p:spPr>
        <p:txBody>
          <a:bodyPr wrap="square">
            <a:spAutoFit/>
          </a:bodyPr>
          <a:lstStyle/>
          <a:p>
            <a:r>
              <a:rPr lang="es-MX" sz="2400" b="1" dirty="0"/>
              <a:t>Performance </a:t>
            </a:r>
            <a:r>
              <a:rPr lang="es-MX" sz="2400" b="1" dirty="0" err="1"/>
              <a:t>levels</a:t>
            </a:r>
            <a:endParaRPr lang="es-MX" sz="2400" b="1" dirty="0"/>
          </a:p>
        </p:txBody>
      </p:sp>
      <p:graphicFrame>
        <p:nvGraphicFramePr>
          <p:cNvPr id="7" name="Tabla 6">
            <a:extLst>
              <a:ext uri="{FF2B5EF4-FFF2-40B4-BE49-F238E27FC236}">
                <a16:creationId xmlns:a16="http://schemas.microsoft.com/office/drawing/2014/main" id="{4E240956-8700-E301-0F12-204EA47A5C46}"/>
              </a:ext>
            </a:extLst>
          </p:cNvPr>
          <p:cNvGraphicFramePr>
            <a:graphicFrameLocks noGrp="1"/>
          </p:cNvGraphicFramePr>
          <p:nvPr>
            <p:extLst>
              <p:ext uri="{D42A27DB-BD31-4B8C-83A1-F6EECF244321}">
                <p14:modId xmlns:p14="http://schemas.microsoft.com/office/powerpoint/2010/main" val="3519440539"/>
              </p:ext>
            </p:extLst>
          </p:nvPr>
        </p:nvGraphicFramePr>
        <p:xfrm>
          <a:off x="3959423" y="4499494"/>
          <a:ext cx="10369153" cy="1887411"/>
        </p:xfrm>
        <a:graphic>
          <a:graphicData uri="http://schemas.openxmlformats.org/drawingml/2006/table">
            <a:tbl>
              <a:tblPr firstRow="1" firstCol="1" bandRow="1">
                <a:tableStyleId>{5C22544A-7EE6-4342-B048-85BDC9FD1C3A}</a:tableStyleId>
              </a:tblPr>
              <a:tblGrid>
                <a:gridCol w="2357373">
                  <a:extLst>
                    <a:ext uri="{9D8B030D-6E8A-4147-A177-3AD203B41FA5}">
                      <a16:colId xmlns:a16="http://schemas.microsoft.com/office/drawing/2014/main" val="3178272590"/>
                    </a:ext>
                  </a:extLst>
                </a:gridCol>
                <a:gridCol w="1921606">
                  <a:extLst>
                    <a:ext uri="{9D8B030D-6E8A-4147-A177-3AD203B41FA5}">
                      <a16:colId xmlns:a16="http://schemas.microsoft.com/office/drawing/2014/main" val="2950705064"/>
                    </a:ext>
                  </a:extLst>
                </a:gridCol>
                <a:gridCol w="2916471">
                  <a:extLst>
                    <a:ext uri="{9D8B030D-6E8A-4147-A177-3AD203B41FA5}">
                      <a16:colId xmlns:a16="http://schemas.microsoft.com/office/drawing/2014/main" val="2842151025"/>
                    </a:ext>
                  </a:extLst>
                </a:gridCol>
                <a:gridCol w="3173703">
                  <a:extLst>
                    <a:ext uri="{9D8B030D-6E8A-4147-A177-3AD203B41FA5}">
                      <a16:colId xmlns:a16="http://schemas.microsoft.com/office/drawing/2014/main" val="4101833614"/>
                    </a:ext>
                  </a:extLst>
                </a:gridCol>
              </a:tblGrid>
              <a:tr h="0">
                <a:tc>
                  <a:txBody>
                    <a:bodyPr/>
                    <a:lstStyle/>
                    <a:p>
                      <a:pPr algn="ctr">
                        <a:lnSpc>
                          <a:spcPct val="107000"/>
                        </a:lnSpc>
                        <a:spcAft>
                          <a:spcPts val="800"/>
                        </a:spcAft>
                      </a:pPr>
                      <a:r>
                        <a:rPr lang="en-US" sz="2400" dirty="0">
                          <a:effectLst/>
                        </a:rPr>
                        <a:t>Road classification</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Downgrade</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Length of road section (min)</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Performance level required</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34195361"/>
                  </a:ext>
                </a:extLst>
              </a:tr>
              <a:tr h="0">
                <a:tc>
                  <a:txBody>
                    <a:bodyPr/>
                    <a:lstStyle/>
                    <a:p>
                      <a:pPr algn="ctr">
                        <a:lnSpc>
                          <a:spcPct val="107000"/>
                        </a:lnSpc>
                        <a:spcAft>
                          <a:spcPts val="800"/>
                        </a:spcAft>
                      </a:pPr>
                      <a:r>
                        <a:rPr lang="en-US" sz="2400">
                          <a:effectLst/>
                        </a:rPr>
                        <a:t>ET and A</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dirty="0">
                          <a:effectLst/>
                        </a:rPr>
                        <a:t>5%</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dirty="0">
                          <a:effectLst/>
                        </a:rPr>
                        <a:t>10 km</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60 km/h</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5113447"/>
                  </a:ext>
                </a:extLst>
              </a:tr>
              <a:tr h="0">
                <a:tc>
                  <a:txBody>
                    <a:bodyPr/>
                    <a:lstStyle/>
                    <a:p>
                      <a:pPr algn="ctr">
                        <a:lnSpc>
                          <a:spcPct val="107000"/>
                        </a:lnSpc>
                        <a:spcAft>
                          <a:spcPts val="800"/>
                        </a:spcAft>
                      </a:pPr>
                      <a:r>
                        <a:rPr lang="en-US" sz="2400">
                          <a:effectLst/>
                        </a:rPr>
                        <a:t>B</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6%</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dirty="0">
                          <a:effectLst/>
                        </a:rPr>
                        <a:t>6 km</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dirty="0">
                          <a:effectLst/>
                        </a:rPr>
                        <a:t>50 km/h</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3273727"/>
                  </a:ext>
                </a:extLst>
              </a:tr>
              <a:tr h="0">
                <a:tc>
                  <a:txBody>
                    <a:bodyPr/>
                    <a:lstStyle/>
                    <a:p>
                      <a:pPr algn="ctr">
                        <a:lnSpc>
                          <a:spcPct val="107000"/>
                        </a:lnSpc>
                        <a:spcAft>
                          <a:spcPts val="800"/>
                        </a:spcAft>
                      </a:pPr>
                      <a:r>
                        <a:rPr lang="en-US" sz="2400">
                          <a:effectLst/>
                        </a:rPr>
                        <a:t>C and D</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8%</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a:effectLst/>
                        </a:rPr>
                        <a:t>4 km</a:t>
                      </a:r>
                      <a:endParaRPr lang="es-MX"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800"/>
                        </a:spcAft>
                      </a:pPr>
                      <a:r>
                        <a:rPr lang="en-US" sz="2400" dirty="0">
                          <a:effectLst/>
                        </a:rPr>
                        <a:t>40 km/h</a:t>
                      </a:r>
                      <a:endParaRPr lang="es-MX"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13006033"/>
                  </a:ext>
                </a:extLst>
              </a:tr>
            </a:tbl>
          </a:graphicData>
        </a:graphic>
      </p:graphicFrame>
      <p:sp>
        <p:nvSpPr>
          <p:cNvPr id="9" name="CuadroTexto 8">
            <a:extLst>
              <a:ext uri="{FF2B5EF4-FFF2-40B4-BE49-F238E27FC236}">
                <a16:creationId xmlns:a16="http://schemas.microsoft.com/office/drawing/2014/main" id="{23C622D5-D053-5B86-F663-C126D1BEC38B}"/>
              </a:ext>
            </a:extLst>
          </p:cNvPr>
          <p:cNvSpPr txBox="1"/>
          <p:nvPr/>
        </p:nvSpPr>
        <p:spPr>
          <a:xfrm>
            <a:off x="1270410" y="6514166"/>
            <a:ext cx="16239628" cy="2092881"/>
          </a:xfrm>
          <a:prstGeom prst="rect">
            <a:avLst/>
          </a:prstGeom>
          <a:noFill/>
        </p:spPr>
        <p:txBody>
          <a:bodyPr wrap="square">
            <a:spAutoFit/>
          </a:bodyPr>
          <a:lstStyle/>
          <a:p>
            <a:pPr>
              <a:spcAft>
                <a:spcPts val="1200"/>
              </a:spcAft>
            </a:pPr>
            <a:r>
              <a:rPr lang="en-US" sz="2400" b="1" dirty="0"/>
              <a:t>Test procedure</a:t>
            </a:r>
          </a:p>
          <a:p>
            <a:r>
              <a:rPr lang="en-US" sz="2400" dirty="0"/>
              <a:t>With the vehicle being assessed in forward motion on a slope having a downgrade as specified in the previous table, steady forward motion must be maintained at a speed not greater than the specified speed for the entire length of the road section. Steady forward motion is when the forward speed of the vehicle on the downgrade is either constant or decreasing for a period of at least 5 seconds. Numerical modeling is allowed.</a:t>
            </a:r>
          </a:p>
        </p:txBody>
      </p:sp>
    </p:spTree>
    <p:extLst>
      <p:ext uri="{BB962C8B-B14F-4D97-AF65-F5344CB8AC3E}">
        <p14:creationId xmlns:p14="http://schemas.microsoft.com/office/powerpoint/2010/main" val="152295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BA1894-235A-16ED-62D5-ED66E68F0612}"/>
              </a:ext>
            </a:extLst>
          </p:cNvPr>
          <p:cNvSpPr>
            <a:spLocks noGrp="1"/>
          </p:cNvSpPr>
          <p:nvPr>
            <p:ph type="title"/>
          </p:nvPr>
        </p:nvSpPr>
        <p:spPr/>
        <p:txBody>
          <a:bodyPr/>
          <a:lstStyle/>
          <a:p>
            <a:r>
              <a:rPr lang="en-US" dirty="0"/>
              <a:t>Proposal of performance-based standard (PBS)</a:t>
            </a:r>
            <a:endParaRPr lang="es-MX" dirty="0"/>
          </a:p>
        </p:txBody>
      </p:sp>
      <p:sp>
        <p:nvSpPr>
          <p:cNvPr id="4" name="CuadroTexto 3">
            <a:extLst>
              <a:ext uri="{FF2B5EF4-FFF2-40B4-BE49-F238E27FC236}">
                <a16:creationId xmlns:a16="http://schemas.microsoft.com/office/drawing/2014/main" id="{2E8F943A-4260-10B5-5191-4F169EC48FCE}"/>
              </a:ext>
            </a:extLst>
          </p:cNvPr>
          <p:cNvSpPr txBox="1"/>
          <p:nvPr/>
        </p:nvSpPr>
        <p:spPr>
          <a:xfrm>
            <a:off x="1257300" y="2521016"/>
            <a:ext cx="9144000" cy="523220"/>
          </a:xfrm>
          <a:prstGeom prst="rect">
            <a:avLst/>
          </a:prstGeom>
          <a:noFill/>
        </p:spPr>
        <p:txBody>
          <a:bodyPr wrap="square">
            <a:spAutoFit/>
          </a:bodyPr>
          <a:lstStyle/>
          <a:p>
            <a:r>
              <a:rPr lang="es-MX" sz="2800" b="1" dirty="0" err="1"/>
              <a:t>Implementation</a:t>
            </a:r>
            <a:r>
              <a:rPr lang="es-MX" sz="2800" b="1" dirty="0"/>
              <a:t> </a:t>
            </a:r>
            <a:r>
              <a:rPr lang="es-MX" sz="2800" b="1" dirty="0" err="1"/>
              <a:t>recommendations</a:t>
            </a:r>
            <a:r>
              <a:rPr lang="es-MX" sz="2800" b="1" dirty="0"/>
              <a:t>.</a:t>
            </a:r>
          </a:p>
        </p:txBody>
      </p:sp>
      <p:sp>
        <p:nvSpPr>
          <p:cNvPr id="6" name="CuadroTexto 5">
            <a:extLst>
              <a:ext uri="{FF2B5EF4-FFF2-40B4-BE49-F238E27FC236}">
                <a16:creationId xmlns:a16="http://schemas.microsoft.com/office/drawing/2014/main" id="{5E0C374D-0CE0-8A67-A3DE-3BFCFC0DA0E4}"/>
              </a:ext>
            </a:extLst>
          </p:cNvPr>
          <p:cNvSpPr txBox="1"/>
          <p:nvPr/>
        </p:nvSpPr>
        <p:spPr>
          <a:xfrm>
            <a:off x="1258873" y="3230063"/>
            <a:ext cx="16167620" cy="1969770"/>
          </a:xfrm>
          <a:prstGeom prst="rect">
            <a:avLst/>
          </a:prstGeom>
          <a:noFill/>
        </p:spPr>
        <p:txBody>
          <a:bodyPr wrap="square">
            <a:spAutoFit/>
          </a:bodyPr>
          <a:lstStyle/>
          <a:p>
            <a:pPr>
              <a:spcAft>
                <a:spcPts val="1200"/>
              </a:spcAft>
            </a:pPr>
            <a:r>
              <a:rPr lang="en-US" sz="2800" b="1" dirty="0"/>
              <a:t>The PBS system</a:t>
            </a:r>
            <a:r>
              <a:rPr lang="en-US" sz="2800" dirty="0"/>
              <a:t>.</a:t>
            </a:r>
          </a:p>
          <a:p>
            <a:pPr>
              <a:spcAft>
                <a:spcPts val="1200"/>
              </a:spcAft>
            </a:pPr>
            <a:r>
              <a:rPr lang="en-US" sz="2800" dirty="0"/>
              <a:t>There is no experience with the PBS system in Mexico. There is experience with prescriptive regulations only. So, an education process with all stake holders should be carried out before launching any PBS standard. It may be required to update the Quality Infrastructure Law to include PBS in it.</a:t>
            </a:r>
          </a:p>
        </p:txBody>
      </p:sp>
      <p:sp>
        <p:nvSpPr>
          <p:cNvPr id="8" name="CuadroTexto 7">
            <a:extLst>
              <a:ext uri="{FF2B5EF4-FFF2-40B4-BE49-F238E27FC236}">
                <a16:creationId xmlns:a16="http://schemas.microsoft.com/office/drawing/2014/main" id="{1FD3D594-ADCB-B210-FC7B-91F39D923916}"/>
              </a:ext>
            </a:extLst>
          </p:cNvPr>
          <p:cNvSpPr txBox="1"/>
          <p:nvPr/>
        </p:nvSpPr>
        <p:spPr>
          <a:xfrm>
            <a:off x="1258873" y="5385660"/>
            <a:ext cx="16167620" cy="3416320"/>
          </a:xfrm>
          <a:prstGeom prst="rect">
            <a:avLst/>
          </a:prstGeom>
          <a:noFill/>
        </p:spPr>
        <p:txBody>
          <a:bodyPr wrap="square">
            <a:spAutoFit/>
          </a:bodyPr>
          <a:lstStyle/>
          <a:p>
            <a:pPr>
              <a:spcAft>
                <a:spcPts val="1200"/>
              </a:spcAft>
            </a:pPr>
            <a:r>
              <a:rPr lang="en-US" sz="2800" b="1" dirty="0"/>
              <a:t>Auxiliary braking equipment.</a:t>
            </a:r>
          </a:p>
          <a:p>
            <a:pPr>
              <a:spcAft>
                <a:spcPts val="1200"/>
              </a:spcAft>
            </a:pPr>
            <a:r>
              <a:rPr lang="en-US" sz="2800" dirty="0"/>
              <a:t>Most of the truck tractors being sold in Mexico are manufactured following the US specifications, so they are not equipped with an auxiliary braking system beside the, so called, engine brake. An education process with all stake holders outlining the importance of the auxiliary braking system for the safety on downhill road section should be included in the process.</a:t>
            </a:r>
          </a:p>
          <a:p>
            <a:pPr>
              <a:spcAft>
                <a:spcPts val="1200"/>
              </a:spcAft>
            </a:pPr>
            <a:r>
              <a:rPr lang="en-US" sz="2800" dirty="0"/>
              <a:t>There should be an incentive for the transportation companies to be able to invest in auxiliary braking systems with the capacity required by this proposed PBS.</a:t>
            </a:r>
          </a:p>
        </p:txBody>
      </p:sp>
    </p:spTree>
    <p:extLst>
      <p:ext uri="{BB962C8B-B14F-4D97-AF65-F5344CB8AC3E}">
        <p14:creationId xmlns:p14="http://schemas.microsoft.com/office/powerpoint/2010/main" val="321223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B0D43F-2B91-1AA7-6F56-7BEFD059119F}"/>
              </a:ext>
            </a:extLst>
          </p:cNvPr>
          <p:cNvSpPr>
            <a:spLocks noGrp="1"/>
          </p:cNvSpPr>
          <p:nvPr>
            <p:ph type="title"/>
          </p:nvPr>
        </p:nvSpPr>
        <p:spPr/>
        <p:txBody>
          <a:bodyPr/>
          <a:lstStyle/>
          <a:p>
            <a:r>
              <a:rPr lang="en-US" dirty="0"/>
              <a:t>Proposal of performance-based standard (PBS)</a:t>
            </a:r>
            <a:endParaRPr lang="es-MX" dirty="0"/>
          </a:p>
        </p:txBody>
      </p:sp>
      <p:sp>
        <p:nvSpPr>
          <p:cNvPr id="4" name="CuadroTexto 3">
            <a:extLst>
              <a:ext uri="{FF2B5EF4-FFF2-40B4-BE49-F238E27FC236}">
                <a16:creationId xmlns:a16="http://schemas.microsoft.com/office/drawing/2014/main" id="{9B4EA7A2-828C-31BC-FAA7-D09BCFBD59D6}"/>
              </a:ext>
            </a:extLst>
          </p:cNvPr>
          <p:cNvSpPr txBox="1"/>
          <p:nvPr/>
        </p:nvSpPr>
        <p:spPr>
          <a:xfrm>
            <a:off x="1257300" y="2839244"/>
            <a:ext cx="14007380" cy="1538883"/>
          </a:xfrm>
          <a:prstGeom prst="rect">
            <a:avLst/>
          </a:prstGeom>
          <a:noFill/>
        </p:spPr>
        <p:txBody>
          <a:bodyPr wrap="square">
            <a:spAutoFit/>
          </a:bodyPr>
          <a:lstStyle/>
          <a:p>
            <a:pPr>
              <a:spcAft>
                <a:spcPts val="1200"/>
              </a:spcAft>
            </a:pPr>
            <a:r>
              <a:rPr lang="en-US" sz="2800" b="1" dirty="0"/>
              <a:t>Road signals.</a:t>
            </a:r>
          </a:p>
          <a:p>
            <a:pPr>
              <a:spcAft>
                <a:spcPts val="1200"/>
              </a:spcAft>
            </a:pPr>
            <a:r>
              <a:rPr lang="en-US" sz="2800" dirty="0"/>
              <a:t>Road signals and procedures must be updated so those road sections which require the use of auxiliary braking systems are clearly identified.</a:t>
            </a:r>
          </a:p>
        </p:txBody>
      </p:sp>
      <p:sp>
        <p:nvSpPr>
          <p:cNvPr id="6" name="CuadroTexto 5">
            <a:extLst>
              <a:ext uri="{FF2B5EF4-FFF2-40B4-BE49-F238E27FC236}">
                <a16:creationId xmlns:a16="http://schemas.microsoft.com/office/drawing/2014/main" id="{6310B594-FADF-4111-2120-B577683B7E53}"/>
              </a:ext>
            </a:extLst>
          </p:cNvPr>
          <p:cNvSpPr txBox="1"/>
          <p:nvPr/>
        </p:nvSpPr>
        <p:spPr>
          <a:xfrm>
            <a:off x="1257300" y="4423420"/>
            <a:ext cx="16095612" cy="2831544"/>
          </a:xfrm>
          <a:prstGeom prst="rect">
            <a:avLst/>
          </a:prstGeom>
          <a:noFill/>
        </p:spPr>
        <p:txBody>
          <a:bodyPr wrap="square">
            <a:spAutoFit/>
          </a:bodyPr>
          <a:lstStyle/>
          <a:p>
            <a:pPr>
              <a:spcAft>
                <a:spcPts val="1200"/>
              </a:spcAft>
            </a:pPr>
            <a:r>
              <a:rPr lang="en-US" sz="2800" b="1" dirty="0"/>
              <a:t>Implementation schedule</a:t>
            </a:r>
            <a:r>
              <a:rPr lang="en-US" sz="2800" dirty="0"/>
              <a:t>.</a:t>
            </a:r>
          </a:p>
          <a:p>
            <a:pPr>
              <a:spcAft>
                <a:spcPts val="1200"/>
              </a:spcAft>
            </a:pPr>
            <a:r>
              <a:rPr lang="en-US" sz="2800" dirty="0"/>
              <a:t>The schedule to implement the systems should be agreed with the various transportation organizations. Initial demonstration tests should be carried out with the attendance of transportation representatives where it should be clear to them the advantages in safety they will have when equipping their trucks with auxiliary braking systems. Suppliers of the equipment needed should be included in the scheduling process, so there will be enough equipment by the time the PBS becomes mandatory.</a:t>
            </a:r>
          </a:p>
        </p:txBody>
      </p:sp>
      <p:sp>
        <p:nvSpPr>
          <p:cNvPr id="8" name="CuadroTexto 7">
            <a:extLst>
              <a:ext uri="{FF2B5EF4-FFF2-40B4-BE49-F238E27FC236}">
                <a16:creationId xmlns:a16="http://schemas.microsoft.com/office/drawing/2014/main" id="{586F92C8-A7A8-7F6B-50F3-315F0F55419A}"/>
              </a:ext>
            </a:extLst>
          </p:cNvPr>
          <p:cNvSpPr txBox="1"/>
          <p:nvPr/>
        </p:nvSpPr>
        <p:spPr>
          <a:xfrm>
            <a:off x="1257300" y="7300257"/>
            <a:ext cx="16095612" cy="1107996"/>
          </a:xfrm>
          <a:prstGeom prst="rect">
            <a:avLst/>
          </a:prstGeom>
          <a:noFill/>
        </p:spPr>
        <p:txBody>
          <a:bodyPr wrap="square">
            <a:spAutoFit/>
          </a:bodyPr>
          <a:lstStyle/>
          <a:p>
            <a:pPr>
              <a:spcAft>
                <a:spcPts val="1200"/>
              </a:spcAft>
            </a:pPr>
            <a:r>
              <a:rPr lang="en-US" sz="2800" b="1" dirty="0"/>
              <a:t>Driver training</a:t>
            </a:r>
            <a:r>
              <a:rPr lang="en-US" sz="2800" dirty="0"/>
              <a:t>.</a:t>
            </a:r>
          </a:p>
          <a:p>
            <a:pPr>
              <a:spcAft>
                <a:spcPts val="1200"/>
              </a:spcAft>
            </a:pPr>
            <a:r>
              <a:rPr lang="en-US" sz="2800" dirty="0"/>
              <a:t>Current driver training schedules should be updated to include the auxiliary braking procedures.</a:t>
            </a:r>
          </a:p>
        </p:txBody>
      </p:sp>
      <p:pic>
        <p:nvPicPr>
          <p:cNvPr id="5" name="Imagen 4">
            <a:extLst>
              <a:ext uri="{FF2B5EF4-FFF2-40B4-BE49-F238E27FC236}">
                <a16:creationId xmlns:a16="http://schemas.microsoft.com/office/drawing/2014/main" id="{A9A29956-237A-AC83-7A92-413558485766}"/>
              </a:ext>
            </a:extLst>
          </p:cNvPr>
          <p:cNvPicPr>
            <a:picLocks noChangeAspect="1"/>
          </p:cNvPicPr>
          <p:nvPr/>
        </p:nvPicPr>
        <p:blipFill>
          <a:blip r:embed="rId2"/>
          <a:stretch>
            <a:fillRect/>
          </a:stretch>
        </p:blipFill>
        <p:spPr>
          <a:xfrm>
            <a:off x="15730174" y="2856982"/>
            <a:ext cx="1622738" cy="1596980"/>
          </a:xfrm>
          <a:prstGeom prst="rect">
            <a:avLst/>
          </a:prstGeom>
        </p:spPr>
      </p:pic>
    </p:spTree>
    <p:extLst>
      <p:ext uri="{BB962C8B-B14F-4D97-AF65-F5344CB8AC3E}">
        <p14:creationId xmlns:p14="http://schemas.microsoft.com/office/powerpoint/2010/main" val="360602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76D85BE-40B3-7E49-8B57-7CBDCA31796A}"/>
              </a:ext>
            </a:extLst>
          </p:cNvPr>
          <p:cNvSpPr>
            <a:spLocks noGrp="1"/>
          </p:cNvSpPr>
          <p:nvPr>
            <p:ph type="title"/>
          </p:nvPr>
        </p:nvSpPr>
        <p:spPr/>
        <p:txBody>
          <a:bodyPr/>
          <a:lstStyle/>
          <a:p>
            <a:r>
              <a:rPr lang="es-MX" dirty="0" err="1"/>
              <a:t>Conclusions</a:t>
            </a:r>
            <a:endParaRPr lang="es-MX" dirty="0"/>
          </a:p>
        </p:txBody>
      </p:sp>
      <p:sp>
        <p:nvSpPr>
          <p:cNvPr id="4" name="CuadroTexto 3">
            <a:extLst>
              <a:ext uri="{FF2B5EF4-FFF2-40B4-BE49-F238E27FC236}">
                <a16:creationId xmlns:a16="http://schemas.microsoft.com/office/drawing/2014/main" id="{FDDDD592-B6F3-C9AE-44EF-18D58C84A37F}"/>
              </a:ext>
            </a:extLst>
          </p:cNvPr>
          <p:cNvSpPr txBox="1"/>
          <p:nvPr/>
        </p:nvSpPr>
        <p:spPr>
          <a:xfrm>
            <a:off x="1257300" y="3055268"/>
            <a:ext cx="16239628" cy="1384995"/>
          </a:xfrm>
          <a:prstGeom prst="rect">
            <a:avLst/>
          </a:prstGeom>
          <a:noFill/>
        </p:spPr>
        <p:txBody>
          <a:bodyPr wrap="square">
            <a:spAutoFit/>
          </a:bodyPr>
          <a:lstStyle/>
          <a:p>
            <a:r>
              <a:rPr lang="en-US" sz="2800" dirty="0"/>
              <a:t>The auxiliary braking PBS should be useful to improve road safety on those road section with a downgrade greater than 4% and a length of over 3 km, as it will allow the service brakes to remain cool and thus effective to be used in case of the need to stop the vehicle the soonest in the shortest distance.</a:t>
            </a:r>
            <a:endParaRPr lang="es-MX" sz="2800" dirty="0"/>
          </a:p>
        </p:txBody>
      </p:sp>
      <p:sp>
        <p:nvSpPr>
          <p:cNvPr id="6" name="CuadroTexto 5">
            <a:extLst>
              <a:ext uri="{FF2B5EF4-FFF2-40B4-BE49-F238E27FC236}">
                <a16:creationId xmlns:a16="http://schemas.microsoft.com/office/drawing/2014/main" id="{ECA3DC43-A8A6-45D6-BB90-FFDFE171D2ED}"/>
              </a:ext>
            </a:extLst>
          </p:cNvPr>
          <p:cNvSpPr txBox="1"/>
          <p:nvPr/>
        </p:nvSpPr>
        <p:spPr>
          <a:xfrm>
            <a:off x="1257300" y="4968126"/>
            <a:ext cx="16239628" cy="1384995"/>
          </a:xfrm>
          <a:prstGeom prst="rect">
            <a:avLst/>
          </a:prstGeom>
          <a:noFill/>
        </p:spPr>
        <p:txBody>
          <a:bodyPr wrap="square">
            <a:spAutoFit/>
          </a:bodyPr>
          <a:lstStyle/>
          <a:p>
            <a:r>
              <a:rPr lang="en-US" sz="2800" dirty="0"/>
              <a:t>Engine brakes installed on tractors manufactured following the common specifications in the US do not have enough power to deal with the steep downhills in Mexico, when vehicle configurations travel at the heaviest GVW allowed.</a:t>
            </a:r>
            <a:endParaRPr lang="es-MX" sz="2800" dirty="0"/>
          </a:p>
        </p:txBody>
      </p:sp>
      <p:sp>
        <p:nvSpPr>
          <p:cNvPr id="8" name="CuadroTexto 7">
            <a:extLst>
              <a:ext uri="{FF2B5EF4-FFF2-40B4-BE49-F238E27FC236}">
                <a16:creationId xmlns:a16="http://schemas.microsoft.com/office/drawing/2014/main" id="{F433FCEE-1503-C223-28BF-B8E2AA03EB79}"/>
              </a:ext>
            </a:extLst>
          </p:cNvPr>
          <p:cNvSpPr txBox="1"/>
          <p:nvPr/>
        </p:nvSpPr>
        <p:spPr>
          <a:xfrm>
            <a:off x="1257300" y="6877062"/>
            <a:ext cx="16239628" cy="954107"/>
          </a:xfrm>
          <a:prstGeom prst="rect">
            <a:avLst/>
          </a:prstGeom>
          <a:noFill/>
        </p:spPr>
        <p:txBody>
          <a:bodyPr wrap="square">
            <a:spAutoFit/>
          </a:bodyPr>
          <a:lstStyle/>
          <a:p>
            <a:r>
              <a:rPr lang="en-US" sz="2800" dirty="0"/>
              <a:t>Education and negotiations with transportation representatives are needed to schedule the implementation of the proposed PBS.</a:t>
            </a:r>
            <a:endParaRPr lang="es-MX" sz="2800" dirty="0"/>
          </a:p>
        </p:txBody>
      </p:sp>
    </p:spTree>
    <p:extLst>
      <p:ext uri="{BB962C8B-B14F-4D97-AF65-F5344CB8AC3E}">
        <p14:creationId xmlns:p14="http://schemas.microsoft.com/office/powerpoint/2010/main" val="1703312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49CEC0-0E73-4F28-E5DD-CA66EBF399C6}"/>
              </a:ext>
            </a:extLst>
          </p:cNvPr>
          <p:cNvSpPr>
            <a:spLocks noGrp="1"/>
          </p:cNvSpPr>
          <p:nvPr>
            <p:ph type="title"/>
          </p:nvPr>
        </p:nvSpPr>
        <p:spPr>
          <a:xfrm>
            <a:off x="4031432" y="547689"/>
            <a:ext cx="9721080" cy="1787500"/>
          </a:xfrm>
        </p:spPr>
        <p:txBody>
          <a:bodyPr/>
          <a:lstStyle/>
          <a:p>
            <a:pPr algn="ctr"/>
            <a:r>
              <a:rPr lang="es-MX" dirty="0" err="1"/>
              <a:t>Thanks</a:t>
            </a:r>
            <a:endParaRPr lang="es-MX" dirty="0"/>
          </a:p>
        </p:txBody>
      </p:sp>
      <p:sp>
        <p:nvSpPr>
          <p:cNvPr id="3" name="CuadroTexto 2">
            <a:extLst>
              <a:ext uri="{FF2B5EF4-FFF2-40B4-BE49-F238E27FC236}">
                <a16:creationId xmlns:a16="http://schemas.microsoft.com/office/drawing/2014/main" id="{EC33A4A8-D00D-1FC0-1084-82B24B44DBAF}"/>
              </a:ext>
            </a:extLst>
          </p:cNvPr>
          <p:cNvSpPr txBox="1"/>
          <p:nvPr/>
        </p:nvSpPr>
        <p:spPr>
          <a:xfrm>
            <a:off x="1063845" y="3991372"/>
            <a:ext cx="16095612" cy="954107"/>
          </a:xfrm>
          <a:prstGeom prst="rect">
            <a:avLst/>
          </a:prstGeom>
          <a:noFill/>
        </p:spPr>
        <p:txBody>
          <a:bodyPr wrap="square">
            <a:spAutoFit/>
          </a:bodyPr>
          <a:lstStyle/>
          <a:p>
            <a:pPr algn="ctr">
              <a:spcAft>
                <a:spcPts val="1200"/>
              </a:spcAft>
            </a:pPr>
            <a:r>
              <a:rPr lang="en-US" sz="5600" b="1" dirty="0"/>
              <a:t>Salvador Saavedra C.</a:t>
            </a:r>
            <a:endParaRPr lang="en-US" sz="5600" dirty="0"/>
          </a:p>
        </p:txBody>
      </p:sp>
      <p:sp>
        <p:nvSpPr>
          <p:cNvPr id="4" name="CuadroTexto 3">
            <a:extLst>
              <a:ext uri="{FF2B5EF4-FFF2-40B4-BE49-F238E27FC236}">
                <a16:creationId xmlns:a16="http://schemas.microsoft.com/office/drawing/2014/main" id="{42DD4984-281A-A5AB-4252-ADAA69F06EFE}"/>
              </a:ext>
            </a:extLst>
          </p:cNvPr>
          <p:cNvSpPr txBox="1"/>
          <p:nvPr/>
        </p:nvSpPr>
        <p:spPr>
          <a:xfrm>
            <a:off x="1096194" y="5719564"/>
            <a:ext cx="16095612" cy="738664"/>
          </a:xfrm>
          <a:prstGeom prst="rect">
            <a:avLst/>
          </a:prstGeom>
          <a:noFill/>
        </p:spPr>
        <p:txBody>
          <a:bodyPr wrap="square">
            <a:spAutoFit/>
          </a:bodyPr>
          <a:lstStyle/>
          <a:p>
            <a:pPr algn="ctr">
              <a:spcAft>
                <a:spcPts val="1200"/>
              </a:spcAft>
            </a:pPr>
            <a:r>
              <a:rPr lang="en-US" sz="4200" b="1" dirty="0">
                <a:hlinkClick r:id="rId2"/>
              </a:rPr>
              <a:t>salvador_saavedra@eti.mx</a:t>
            </a:r>
            <a:endParaRPr lang="en-US" sz="4200" b="1" dirty="0"/>
          </a:p>
        </p:txBody>
      </p:sp>
      <p:pic>
        <p:nvPicPr>
          <p:cNvPr id="6" name="Imagen 5" descr="Un dibujo animado con letras&#10;&#10;Descripción generada automáticamente con confianza media">
            <a:extLst>
              <a:ext uri="{FF2B5EF4-FFF2-40B4-BE49-F238E27FC236}">
                <a16:creationId xmlns:a16="http://schemas.microsoft.com/office/drawing/2014/main" id="{5DDE9AF4-5FFA-AD05-1989-03B670B6D32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5048" y="679099"/>
            <a:ext cx="4680520" cy="1276173"/>
          </a:xfrm>
          <a:prstGeom prst="rect">
            <a:avLst/>
          </a:prstGeom>
        </p:spPr>
      </p:pic>
    </p:spTree>
    <p:extLst>
      <p:ext uri="{BB962C8B-B14F-4D97-AF65-F5344CB8AC3E}">
        <p14:creationId xmlns:p14="http://schemas.microsoft.com/office/powerpoint/2010/main" val="3577553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BA2622-23CB-8944-FE31-BB53CC23CA39}"/>
              </a:ext>
            </a:extLst>
          </p:cNvPr>
          <p:cNvSpPr>
            <a:spLocks noGrp="1"/>
          </p:cNvSpPr>
          <p:nvPr>
            <p:ph type="title"/>
          </p:nvPr>
        </p:nvSpPr>
        <p:spPr/>
        <p:txBody>
          <a:bodyPr/>
          <a:lstStyle/>
          <a:p>
            <a:r>
              <a:rPr lang="en-US" sz="5000" dirty="0">
                <a:latin typeface="Arial" panose="020B0604020202020204" pitchFamily="34" charset="0"/>
                <a:cs typeface="Arial" panose="020B0604020202020204" pitchFamily="34" charset="0"/>
              </a:rPr>
              <a:t>Mexico demography and topography</a:t>
            </a:r>
            <a:endParaRPr lang="en-AU" sz="5000" dirty="0">
              <a:latin typeface="Arial" panose="020B0604020202020204" pitchFamily="34" charset="0"/>
              <a:cs typeface="Arial" panose="020B0604020202020204" pitchFamily="34" charset="0"/>
            </a:endParaRPr>
          </a:p>
        </p:txBody>
      </p:sp>
      <p:pic>
        <p:nvPicPr>
          <p:cNvPr id="7" name="Imagen 6">
            <a:extLst>
              <a:ext uri="{FF2B5EF4-FFF2-40B4-BE49-F238E27FC236}">
                <a16:creationId xmlns:a16="http://schemas.microsoft.com/office/drawing/2014/main" id="{2EF220C5-DB50-88EA-792A-14BC9120B342}"/>
              </a:ext>
            </a:extLst>
          </p:cNvPr>
          <p:cNvPicPr>
            <a:picLocks noChangeAspect="1"/>
          </p:cNvPicPr>
          <p:nvPr/>
        </p:nvPicPr>
        <p:blipFill rotWithShape="1">
          <a:blip r:embed="rId2"/>
          <a:srcRect t="13565"/>
          <a:stretch/>
        </p:blipFill>
        <p:spPr>
          <a:xfrm>
            <a:off x="1655168" y="2623220"/>
            <a:ext cx="8200252" cy="5964724"/>
          </a:xfrm>
          <a:prstGeom prst="rect">
            <a:avLst/>
          </a:prstGeom>
        </p:spPr>
      </p:pic>
      <p:sp>
        <p:nvSpPr>
          <p:cNvPr id="8" name="CuadroTexto 7">
            <a:extLst>
              <a:ext uri="{FF2B5EF4-FFF2-40B4-BE49-F238E27FC236}">
                <a16:creationId xmlns:a16="http://schemas.microsoft.com/office/drawing/2014/main" id="{8043BF4C-725E-4C96-D680-AD914D75B230}"/>
              </a:ext>
            </a:extLst>
          </p:cNvPr>
          <p:cNvSpPr txBox="1"/>
          <p:nvPr/>
        </p:nvSpPr>
        <p:spPr>
          <a:xfrm>
            <a:off x="10440144" y="3343300"/>
            <a:ext cx="7497492" cy="2877711"/>
          </a:xfrm>
          <a:prstGeom prst="rect">
            <a:avLst/>
          </a:prstGeom>
          <a:noFill/>
        </p:spPr>
        <p:txBody>
          <a:bodyPr wrap="square" rtlCol="0">
            <a:spAutoFit/>
          </a:bodyPr>
          <a:lstStyle/>
          <a:p>
            <a:pPr>
              <a:spcAft>
                <a:spcPts val="1800"/>
              </a:spcAft>
            </a:pPr>
            <a:r>
              <a:rPr lang="es-MX" sz="2800" dirty="0" err="1"/>
              <a:t>Population</a:t>
            </a:r>
            <a:r>
              <a:rPr lang="es-MX" sz="2800" dirty="0"/>
              <a:t> – 126 </a:t>
            </a:r>
            <a:r>
              <a:rPr lang="es-MX" sz="2800" dirty="0" err="1"/>
              <a:t>million</a:t>
            </a:r>
            <a:r>
              <a:rPr lang="es-MX" sz="2800" dirty="0"/>
              <a:t> as of 2020</a:t>
            </a:r>
          </a:p>
          <a:p>
            <a:pPr>
              <a:spcAft>
                <a:spcPts val="1800"/>
              </a:spcAft>
            </a:pPr>
            <a:r>
              <a:rPr lang="es-MX" sz="2800" dirty="0"/>
              <a:t>More </a:t>
            </a:r>
            <a:r>
              <a:rPr lang="es-MX" sz="2800" dirty="0" err="1"/>
              <a:t>than</a:t>
            </a:r>
            <a:r>
              <a:rPr lang="es-MX" sz="2800" dirty="0"/>
              <a:t> 30% </a:t>
            </a:r>
            <a:r>
              <a:rPr lang="es-MX" sz="2800" dirty="0" err="1"/>
              <a:t>live</a:t>
            </a:r>
            <a:r>
              <a:rPr lang="es-MX" sz="2800" dirty="0"/>
              <a:t> at </a:t>
            </a:r>
            <a:r>
              <a:rPr lang="es-MX" sz="2800" dirty="0" err="1"/>
              <a:t>an</a:t>
            </a:r>
            <a:r>
              <a:rPr lang="es-MX" sz="2800" dirty="0"/>
              <a:t> </a:t>
            </a:r>
            <a:r>
              <a:rPr lang="es-MX" sz="2800" dirty="0" err="1"/>
              <a:t>altitute</a:t>
            </a:r>
            <a:r>
              <a:rPr lang="es-MX" sz="2800" dirty="0"/>
              <a:t> </a:t>
            </a:r>
            <a:r>
              <a:rPr lang="es-MX" sz="2800" dirty="0" err="1"/>
              <a:t>higher</a:t>
            </a:r>
            <a:r>
              <a:rPr lang="es-MX" sz="2800" dirty="0"/>
              <a:t> </a:t>
            </a:r>
            <a:r>
              <a:rPr lang="es-MX" sz="2800" dirty="0" err="1"/>
              <a:t>than</a:t>
            </a:r>
            <a:r>
              <a:rPr lang="es-MX" sz="2800" dirty="0"/>
              <a:t> 1,900 m ASL</a:t>
            </a:r>
          </a:p>
          <a:p>
            <a:pPr>
              <a:spcAft>
                <a:spcPts val="1800"/>
              </a:spcAft>
            </a:pPr>
            <a:r>
              <a:rPr lang="es-MX" sz="2800" dirty="0"/>
              <a:t> 35% of GDP comes from </a:t>
            </a:r>
            <a:r>
              <a:rPr lang="es-MX" sz="2800" dirty="0" err="1"/>
              <a:t>that</a:t>
            </a:r>
            <a:r>
              <a:rPr lang="es-MX" sz="2800" dirty="0"/>
              <a:t> </a:t>
            </a:r>
            <a:r>
              <a:rPr lang="es-MX" sz="2800" dirty="0" err="1"/>
              <a:t>region</a:t>
            </a:r>
            <a:r>
              <a:rPr lang="es-MX" sz="2800" dirty="0"/>
              <a:t>.</a:t>
            </a:r>
          </a:p>
          <a:p>
            <a:pPr>
              <a:spcAft>
                <a:spcPts val="1200"/>
              </a:spcAft>
            </a:pPr>
            <a:endParaRPr lang="es-MX" sz="2400" dirty="0"/>
          </a:p>
        </p:txBody>
      </p:sp>
      <p:sp>
        <p:nvSpPr>
          <p:cNvPr id="9" name="Elipse 8">
            <a:extLst>
              <a:ext uri="{FF2B5EF4-FFF2-40B4-BE49-F238E27FC236}">
                <a16:creationId xmlns:a16="http://schemas.microsoft.com/office/drawing/2014/main" id="{10D676ED-FD96-C48C-1ED9-A84A1541863B}"/>
              </a:ext>
            </a:extLst>
          </p:cNvPr>
          <p:cNvSpPr/>
          <p:nvPr/>
        </p:nvSpPr>
        <p:spPr>
          <a:xfrm rot="949327">
            <a:off x="5896976" y="6673211"/>
            <a:ext cx="737739" cy="581833"/>
          </a:xfrm>
          <a:prstGeom prst="ellipse">
            <a:avLst/>
          </a:prstGeom>
          <a:blipFill>
            <a:blip r:embed="rId3"/>
            <a:tile tx="0" ty="0" sx="100000" sy="100000" flip="none" algn="tl"/>
          </a:blip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4281126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07C5A5F-126A-FC03-5392-D2BE509A77EF}"/>
              </a:ext>
            </a:extLst>
          </p:cNvPr>
          <p:cNvSpPr>
            <a:spLocks noGrp="1"/>
          </p:cNvSpPr>
          <p:nvPr>
            <p:ph type="title"/>
          </p:nvPr>
        </p:nvSpPr>
        <p:spPr/>
        <p:txBody>
          <a:bodyPr/>
          <a:lstStyle/>
          <a:p>
            <a:r>
              <a:rPr lang="es-MX" dirty="0" err="1"/>
              <a:t>Some</a:t>
            </a:r>
            <a:r>
              <a:rPr lang="es-MX" dirty="0"/>
              <a:t> </a:t>
            </a:r>
            <a:r>
              <a:rPr lang="es-MX" dirty="0" err="1"/>
              <a:t>downhill</a:t>
            </a:r>
            <a:r>
              <a:rPr lang="es-MX" dirty="0"/>
              <a:t> </a:t>
            </a:r>
            <a:r>
              <a:rPr lang="es-MX" dirty="0" err="1"/>
              <a:t>road</a:t>
            </a:r>
            <a:r>
              <a:rPr lang="es-MX" dirty="0"/>
              <a:t> </a:t>
            </a:r>
            <a:r>
              <a:rPr lang="es-MX" dirty="0" err="1"/>
              <a:t>sections</a:t>
            </a:r>
            <a:endParaRPr lang="es-MX" dirty="0"/>
          </a:p>
        </p:txBody>
      </p:sp>
      <p:pic>
        <p:nvPicPr>
          <p:cNvPr id="4" name="Imagen 3">
            <a:extLst>
              <a:ext uri="{FF2B5EF4-FFF2-40B4-BE49-F238E27FC236}">
                <a16:creationId xmlns:a16="http://schemas.microsoft.com/office/drawing/2014/main" id="{1BEB50DD-8B18-1138-3E67-BCC1B1D6F950}"/>
              </a:ext>
            </a:extLst>
          </p:cNvPr>
          <p:cNvPicPr>
            <a:picLocks noChangeAspect="1"/>
          </p:cNvPicPr>
          <p:nvPr/>
        </p:nvPicPr>
        <p:blipFill rotWithShape="1">
          <a:blip r:embed="rId2"/>
          <a:srcRect b="8537"/>
          <a:stretch/>
        </p:blipFill>
        <p:spPr>
          <a:xfrm>
            <a:off x="2786335" y="2623220"/>
            <a:ext cx="12715330" cy="6048672"/>
          </a:xfrm>
          <a:prstGeom prst="rect">
            <a:avLst/>
          </a:prstGeom>
        </p:spPr>
      </p:pic>
    </p:spTree>
    <p:extLst>
      <p:ext uri="{BB962C8B-B14F-4D97-AF65-F5344CB8AC3E}">
        <p14:creationId xmlns:p14="http://schemas.microsoft.com/office/powerpoint/2010/main" val="2886311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664A47-2331-1DCC-5362-13438CE667B7}"/>
              </a:ext>
            </a:extLst>
          </p:cNvPr>
          <p:cNvSpPr>
            <a:spLocks noGrp="1"/>
          </p:cNvSpPr>
          <p:nvPr>
            <p:ph type="title"/>
          </p:nvPr>
        </p:nvSpPr>
        <p:spPr/>
        <p:txBody>
          <a:bodyPr/>
          <a:lstStyle/>
          <a:p>
            <a:r>
              <a:rPr lang="es-MX" dirty="0"/>
              <a:t>Road Safety. Esperanza </a:t>
            </a:r>
            <a:r>
              <a:rPr lang="es-MX" dirty="0" err="1"/>
              <a:t>Cordoba</a:t>
            </a:r>
            <a:r>
              <a:rPr lang="es-MX" dirty="0"/>
              <a:t> HWY</a:t>
            </a:r>
          </a:p>
        </p:txBody>
      </p:sp>
      <p:pic>
        <p:nvPicPr>
          <p:cNvPr id="3" name="Imagen 2">
            <a:extLst>
              <a:ext uri="{FF2B5EF4-FFF2-40B4-BE49-F238E27FC236}">
                <a16:creationId xmlns:a16="http://schemas.microsoft.com/office/drawing/2014/main" id="{1E40BDE7-084B-4D46-3045-18D05FB2B25D}"/>
              </a:ext>
            </a:extLst>
          </p:cNvPr>
          <p:cNvPicPr>
            <a:picLocks noChangeAspect="1"/>
          </p:cNvPicPr>
          <p:nvPr/>
        </p:nvPicPr>
        <p:blipFill>
          <a:blip r:embed="rId2"/>
          <a:stretch>
            <a:fillRect/>
          </a:stretch>
        </p:blipFill>
        <p:spPr>
          <a:xfrm>
            <a:off x="1262482" y="2623220"/>
            <a:ext cx="9373897" cy="5832648"/>
          </a:xfrm>
          <a:prstGeom prst="rect">
            <a:avLst/>
          </a:prstGeom>
        </p:spPr>
      </p:pic>
      <p:sp>
        <p:nvSpPr>
          <p:cNvPr id="4" name="CuadroTexto 3">
            <a:extLst>
              <a:ext uri="{FF2B5EF4-FFF2-40B4-BE49-F238E27FC236}">
                <a16:creationId xmlns:a16="http://schemas.microsoft.com/office/drawing/2014/main" id="{6A622016-B1A3-D986-C7E3-78DB15AB809E}"/>
              </a:ext>
            </a:extLst>
          </p:cNvPr>
          <p:cNvSpPr txBox="1"/>
          <p:nvPr/>
        </p:nvSpPr>
        <p:spPr>
          <a:xfrm>
            <a:off x="12053367" y="2623220"/>
            <a:ext cx="4536504" cy="3077766"/>
          </a:xfrm>
          <a:prstGeom prst="rect">
            <a:avLst/>
          </a:prstGeom>
          <a:noFill/>
        </p:spPr>
        <p:txBody>
          <a:bodyPr wrap="square" rtlCol="0">
            <a:spAutoFit/>
          </a:bodyPr>
          <a:lstStyle/>
          <a:p>
            <a:pPr algn="ctr">
              <a:spcAft>
                <a:spcPts val="1200"/>
              </a:spcAft>
            </a:pPr>
            <a:r>
              <a:rPr lang="es-MX" sz="2400" b="1" dirty="0"/>
              <a:t>In 10 </a:t>
            </a:r>
            <a:r>
              <a:rPr lang="es-MX" sz="2400" b="1" dirty="0" err="1"/>
              <a:t>years</a:t>
            </a:r>
            <a:r>
              <a:rPr lang="es-MX" sz="2400" b="1" dirty="0"/>
              <a:t>:</a:t>
            </a:r>
          </a:p>
          <a:p>
            <a:pPr>
              <a:spcAft>
                <a:spcPts val="1200"/>
              </a:spcAft>
            </a:pPr>
            <a:r>
              <a:rPr lang="es-MX" sz="2400" dirty="0" err="1"/>
              <a:t>Collisions</a:t>
            </a:r>
            <a:r>
              <a:rPr lang="es-MX" sz="2400" dirty="0"/>
              <a:t> – 2001</a:t>
            </a:r>
          </a:p>
          <a:p>
            <a:pPr>
              <a:spcAft>
                <a:spcPts val="1200"/>
              </a:spcAft>
            </a:pPr>
            <a:r>
              <a:rPr lang="es-MX" sz="2400" dirty="0" err="1"/>
              <a:t>Fatalities</a:t>
            </a:r>
            <a:r>
              <a:rPr lang="es-MX" sz="2400" dirty="0"/>
              <a:t> – 241</a:t>
            </a:r>
          </a:p>
          <a:p>
            <a:pPr>
              <a:spcAft>
                <a:spcPts val="1200"/>
              </a:spcAft>
            </a:pPr>
            <a:r>
              <a:rPr lang="es-MX" sz="2400" dirty="0"/>
              <a:t>Injuries – 975</a:t>
            </a:r>
          </a:p>
          <a:p>
            <a:pPr>
              <a:spcAft>
                <a:spcPts val="1200"/>
              </a:spcAft>
            </a:pPr>
            <a:r>
              <a:rPr lang="es-MX" sz="2400" dirty="0" err="1"/>
              <a:t>Length</a:t>
            </a:r>
            <a:r>
              <a:rPr lang="es-MX" sz="2400" dirty="0"/>
              <a:t> of </a:t>
            </a:r>
            <a:r>
              <a:rPr lang="es-MX" sz="2400" dirty="0" err="1"/>
              <a:t>the</a:t>
            </a:r>
            <a:r>
              <a:rPr lang="es-MX" sz="2400" dirty="0"/>
              <a:t> </a:t>
            </a:r>
            <a:r>
              <a:rPr lang="es-MX" sz="2400" dirty="0" err="1"/>
              <a:t>road</a:t>
            </a:r>
            <a:r>
              <a:rPr lang="es-MX" sz="2400" dirty="0"/>
              <a:t> Section – 58 km</a:t>
            </a:r>
          </a:p>
          <a:p>
            <a:pPr>
              <a:spcAft>
                <a:spcPts val="1200"/>
              </a:spcAft>
            </a:pPr>
            <a:endParaRPr lang="es-MX" sz="2400" dirty="0"/>
          </a:p>
        </p:txBody>
      </p:sp>
      <p:pic>
        <p:nvPicPr>
          <p:cNvPr id="6" name="Imagen 5">
            <a:extLst>
              <a:ext uri="{FF2B5EF4-FFF2-40B4-BE49-F238E27FC236}">
                <a16:creationId xmlns:a16="http://schemas.microsoft.com/office/drawing/2014/main" id="{B20C9579-DE02-D82E-6864-71BBAC2573F0}"/>
              </a:ext>
            </a:extLst>
          </p:cNvPr>
          <p:cNvPicPr>
            <a:picLocks noChangeAspect="1"/>
          </p:cNvPicPr>
          <p:nvPr/>
        </p:nvPicPr>
        <p:blipFill>
          <a:blip r:embed="rId3"/>
          <a:stretch>
            <a:fillRect/>
          </a:stretch>
        </p:blipFill>
        <p:spPr>
          <a:xfrm>
            <a:off x="11520264" y="5287516"/>
            <a:ext cx="5602710" cy="3353091"/>
          </a:xfrm>
          <a:prstGeom prst="rect">
            <a:avLst/>
          </a:prstGeom>
        </p:spPr>
      </p:pic>
    </p:spTree>
    <p:extLst>
      <p:ext uri="{BB962C8B-B14F-4D97-AF65-F5344CB8AC3E}">
        <p14:creationId xmlns:p14="http://schemas.microsoft.com/office/powerpoint/2010/main" val="2109675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7">
            <a:extLst>
              <a:ext uri="{FF2B5EF4-FFF2-40B4-BE49-F238E27FC236}">
                <a16:creationId xmlns:a16="http://schemas.microsoft.com/office/drawing/2014/main" id="{C5E22543-BF2D-BAFE-0757-C6C669A920CF}"/>
              </a:ext>
            </a:extLst>
          </p:cNvPr>
          <p:cNvSpPr>
            <a:spLocks noGrp="1"/>
          </p:cNvSpPr>
          <p:nvPr>
            <p:ph type="title"/>
          </p:nvPr>
        </p:nvSpPr>
        <p:spPr/>
        <p:txBody>
          <a:bodyPr/>
          <a:lstStyle/>
          <a:p>
            <a:r>
              <a:rPr lang="es-MX" dirty="0" err="1"/>
              <a:t>Typical</a:t>
            </a:r>
            <a:r>
              <a:rPr lang="es-MX" dirty="0"/>
              <a:t> </a:t>
            </a:r>
            <a:r>
              <a:rPr lang="es-MX" dirty="0" err="1"/>
              <a:t>vehicle</a:t>
            </a:r>
            <a:r>
              <a:rPr lang="es-MX" dirty="0"/>
              <a:t> </a:t>
            </a:r>
            <a:r>
              <a:rPr lang="es-MX" dirty="0" err="1"/>
              <a:t>configurations</a:t>
            </a:r>
            <a:r>
              <a:rPr lang="es-MX" dirty="0"/>
              <a:t> in Mexico</a:t>
            </a:r>
          </a:p>
        </p:txBody>
      </p:sp>
      <p:pic>
        <p:nvPicPr>
          <p:cNvPr id="9" name="Imagen 8">
            <a:extLst>
              <a:ext uri="{FF2B5EF4-FFF2-40B4-BE49-F238E27FC236}">
                <a16:creationId xmlns:a16="http://schemas.microsoft.com/office/drawing/2014/main" id="{374089AD-E8DE-1D86-48E8-9A43FBE94ADB}"/>
              </a:ext>
            </a:extLst>
          </p:cNvPr>
          <p:cNvPicPr>
            <a:picLocks noChangeAspect="1"/>
          </p:cNvPicPr>
          <p:nvPr/>
        </p:nvPicPr>
        <p:blipFill rotWithShape="1">
          <a:blip r:embed="rId2"/>
          <a:srcRect b="18813"/>
          <a:stretch/>
        </p:blipFill>
        <p:spPr>
          <a:xfrm>
            <a:off x="2880378" y="6151612"/>
            <a:ext cx="12527244" cy="2486000"/>
          </a:xfrm>
          <a:prstGeom prst="rect">
            <a:avLst/>
          </a:prstGeom>
        </p:spPr>
      </p:pic>
      <p:sp>
        <p:nvSpPr>
          <p:cNvPr id="11" name="CuadroTexto 10">
            <a:extLst>
              <a:ext uri="{FF2B5EF4-FFF2-40B4-BE49-F238E27FC236}">
                <a16:creationId xmlns:a16="http://schemas.microsoft.com/office/drawing/2014/main" id="{1397E131-FD76-C91F-326E-799F25A05461}"/>
              </a:ext>
            </a:extLst>
          </p:cNvPr>
          <p:cNvSpPr txBox="1"/>
          <p:nvPr/>
        </p:nvSpPr>
        <p:spPr>
          <a:xfrm>
            <a:off x="1871192" y="2282020"/>
            <a:ext cx="15736588" cy="3570208"/>
          </a:xfrm>
          <a:prstGeom prst="rect">
            <a:avLst/>
          </a:prstGeom>
          <a:noFill/>
        </p:spPr>
        <p:txBody>
          <a:bodyPr wrap="square">
            <a:spAutoFit/>
          </a:bodyPr>
          <a:lstStyle/>
          <a:p>
            <a:pPr>
              <a:spcAft>
                <a:spcPts val="600"/>
              </a:spcAft>
            </a:pPr>
            <a:r>
              <a:rPr lang="en-US" sz="2800" dirty="0"/>
              <a:t>The NOM-012-SCT-2-2017  includes 28 different vehicle configurations, </a:t>
            </a:r>
          </a:p>
          <a:p>
            <a:pPr>
              <a:spcAft>
                <a:spcPts val="600"/>
              </a:spcAft>
            </a:pPr>
            <a:r>
              <a:rPr lang="en-US" sz="2800" dirty="0"/>
              <a:t>4 for buses (B), </a:t>
            </a:r>
          </a:p>
          <a:p>
            <a:pPr>
              <a:spcAft>
                <a:spcPts val="600"/>
              </a:spcAft>
            </a:pPr>
            <a:r>
              <a:rPr lang="en-US" sz="2800" dirty="0"/>
              <a:t>3 for unit trucks (C), </a:t>
            </a:r>
          </a:p>
          <a:p>
            <a:pPr>
              <a:spcAft>
                <a:spcPts val="600"/>
              </a:spcAft>
            </a:pPr>
            <a:r>
              <a:rPr lang="en-US" sz="2800" dirty="0"/>
              <a:t>4 for trucks with trailer (C-R), </a:t>
            </a:r>
          </a:p>
          <a:p>
            <a:pPr>
              <a:spcAft>
                <a:spcPts val="600"/>
              </a:spcAft>
            </a:pPr>
            <a:r>
              <a:rPr lang="en-US" sz="2800" dirty="0"/>
              <a:t>6 for truck tractor with semitrailer (T-S), </a:t>
            </a:r>
          </a:p>
          <a:p>
            <a:pPr>
              <a:spcAft>
                <a:spcPts val="600"/>
              </a:spcAft>
            </a:pPr>
            <a:r>
              <a:rPr lang="en-US" sz="2800" dirty="0"/>
              <a:t>8 for truck tractor with semitrailer and full trailer (T-S-R) and </a:t>
            </a:r>
          </a:p>
          <a:p>
            <a:pPr>
              <a:spcAft>
                <a:spcPts val="600"/>
              </a:spcAft>
            </a:pPr>
            <a:r>
              <a:rPr lang="en-US" sz="2800" dirty="0"/>
              <a:t>3 for truck tractor with two semitrailer (T-S-S)</a:t>
            </a:r>
            <a:endParaRPr lang="es-MX" sz="2800" dirty="0"/>
          </a:p>
        </p:txBody>
      </p:sp>
    </p:spTree>
    <p:extLst>
      <p:ext uri="{BB962C8B-B14F-4D97-AF65-F5344CB8AC3E}">
        <p14:creationId xmlns:p14="http://schemas.microsoft.com/office/powerpoint/2010/main" val="1848607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D0D471-2FD6-43B5-2EFE-50F86DB939DE}"/>
              </a:ext>
            </a:extLst>
          </p:cNvPr>
          <p:cNvSpPr>
            <a:spLocks noGrp="1"/>
          </p:cNvSpPr>
          <p:nvPr>
            <p:ph type="title"/>
          </p:nvPr>
        </p:nvSpPr>
        <p:spPr/>
        <p:txBody>
          <a:bodyPr/>
          <a:lstStyle/>
          <a:p>
            <a:r>
              <a:rPr lang="es-MX" dirty="0"/>
              <a:t>Energy </a:t>
            </a:r>
            <a:r>
              <a:rPr lang="es-MX" dirty="0" err="1"/>
              <a:t>consideration</a:t>
            </a:r>
            <a:r>
              <a:rPr lang="es-MX" dirty="0"/>
              <a:t> </a:t>
            </a:r>
            <a:r>
              <a:rPr lang="es-MX" dirty="0" err="1"/>
              <a:t>on</a:t>
            </a:r>
            <a:r>
              <a:rPr lang="es-MX" dirty="0"/>
              <a:t> </a:t>
            </a:r>
            <a:r>
              <a:rPr lang="es-MX" dirty="0" err="1"/>
              <a:t>high</a:t>
            </a:r>
            <a:r>
              <a:rPr lang="es-MX" dirty="0"/>
              <a:t> </a:t>
            </a:r>
            <a:r>
              <a:rPr lang="es-MX" dirty="0" err="1"/>
              <a:t>altitude</a:t>
            </a:r>
            <a:r>
              <a:rPr lang="es-MX" dirty="0"/>
              <a:t> </a:t>
            </a:r>
            <a:r>
              <a:rPr lang="es-MX" dirty="0" err="1"/>
              <a:t>differences</a:t>
            </a:r>
            <a:endParaRPr lang="es-MX" dirty="0"/>
          </a:p>
        </p:txBody>
      </p:sp>
      <p:pic>
        <p:nvPicPr>
          <p:cNvPr id="4" name="Imagen 3">
            <a:extLst>
              <a:ext uri="{FF2B5EF4-FFF2-40B4-BE49-F238E27FC236}">
                <a16:creationId xmlns:a16="http://schemas.microsoft.com/office/drawing/2014/main" id="{BDF5E4B7-42FC-D5D8-AE2E-9F8800B4F170}"/>
              </a:ext>
            </a:extLst>
          </p:cNvPr>
          <p:cNvPicPr>
            <a:picLocks noChangeAspect="1"/>
          </p:cNvPicPr>
          <p:nvPr/>
        </p:nvPicPr>
        <p:blipFill rotWithShape="1">
          <a:blip r:embed="rId2"/>
          <a:srcRect l="17910" r="17910"/>
          <a:stretch/>
        </p:blipFill>
        <p:spPr>
          <a:xfrm>
            <a:off x="5183560" y="4063381"/>
            <a:ext cx="9289032" cy="1080120"/>
          </a:xfrm>
          <a:prstGeom prst="rect">
            <a:avLst/>
          </a:prstGeom>
        </p:spPr>
      </p:pic>
      <p:sp>
        <p:nvSpPr>
          <p:cNvPr id="6" name="CuadroTexto 5">
            <a:extLst>
              <a:ext uri="{FF2B5EF4-FFF2-40B4-BE49-F238E27FC236}">
                <a16:creationId xmlns:a16="http://schemas.microsoft.com/office/drawing/2014/main" id="{861BF95F-C293-FB36-4DE4-24ECF24E5774}"/>
              </a:ext>
            </a:extLst>
          </p:cNvPr>
          <p:cNvSpPr txBox="1"/>
          <p:nvPr/>
        </p:nvSpPr>
        <p:spPr>
          <a:xfrm>
            <a:off x="1257300" y="2951620"/>
            <a:ext cx="16095612" cy="954107"/>
          </a:xfrm>
          <a:prstGeom prst="rect">
            <a:avLst/>
          </a:prstGeom>
          <a:noFill/>
        </p:spPr>
        <p:txBody>
          <a:bodyPr wrap="square">
            <a:spAutoFit/>
          </a:bodyPr>
          <a:lstStyle/>
          <a:p>
            <a:r>
              <a:rPr lang="en-US" sz="2800" dirty="0"/>
              <a:t>Let’s compare the kinetic energy to be dissipated during a panic braking of the heaviest allowed configuration traveling at a speed of 80 km/</a:t>
            </a:r>
            <a:r>
              <a:rPr lang="en-US" sz="2800" dirty="0" err="1"/>
              <a:t>hr</a:t>
            </a:r>
            <a:r>
              <a:rPr lang="en-US" sz="2800" dirty="0"/>
              <a:t>:</a:t>
            </a:r>
            <a:endParaRPr lang="es-MX" sz="2800" dirty="0"/>
          </a:p>
        </p:txBody>
      </p:sp>
      <p:pic>
        <p:nvPicPr>
          <p:cNvPr id="8" name="Imagen 7">
            <a:extLst>
              <a:ext uri="{FF2B5EF4-FFF2-40B4-BE49-F238E27FC236}">
                <a16:creationId xmlns:a16="http://schemas.microsoft.com/office/drawing/2014/main" id="{7286C949-85FB-645E-15AD-BA3987CDFF7B}"/>
              </a:ext>
            </a:extLst>
          </p:cNvPr>
          <p:cNvPicPr>
            <a:picLocks noChangeAspect="1"/>
          </p:cNvPicPr>
          <p:nvPr/>
        </p:nvPicPr>
        <p:blipFill rotWithShape="1">
          <a:blip r:embed="rId3"/>
          <a:srcRect l="16000" t="9091" r="16000" b="9091"/>
          <a:stretch/>
        </p:blipFill>
        <p:spPr>
          <a:xfrm>
            <a:off x="5543600" y="6439644"/>
            <a:ext cx="8568952" cy="648072"/>
          </a:xfrm>
          <a:prstGeom prst="rect">
            <a:avLst/>
          </a:prstGeom>
        </p:spPr>
      </p:pic>
      <p:sp>
        <p:nvSpPr>
          <p:cNvPr id="10" name="CuadroTexto 9">
            <a:extLst>
              <a:ext uri="{FF2B5EF4-FFF2-40B4-BE49-F238E27FC236}">
                <a16:creationId xmlns:a16="http://schemas.microsoft.com/office/drawing/2014/main" id="{C7FE4497-29C1-DDFB-08A2-CEF4909A36B3}"/>
              </a:ext>
            </a:extLst>
          </p:cNvPr>
          <p:cNvSpPr txBox="1"/>
          <p:nvPr/>
        </p:nvSpPr>
        <p:spPr>
          <a:xfrm>
            <a:off x="1257300" y="5314519"/>
            <a:ext cx="16095612" cy="954107"/>
          </a:xfrm>
          <a:prstGeom prst="rect">
            <a:avLst/>
          </a:prstGeom>
          <a:noFill/>
        </p:spPr>
        <p:txBody>
          <a:bodyPr wrap="square">
            <a:spAutoFit/>
          </a:bodyPr>
          <a:lstStyle/>
          <a:p>
            <a:r>
              <a:rPr lang="en-US" sz="2800" dirty="0"/>
              <a:t>With the potential energy of the same vehicle configuration at the top of the Esperanza - Cd Mendoza straight road section:</a:t>
            </a:r>
            <a:endParaRPr lang="es-MX" sz="2800" dirty="0"/>
          </a:p>
        </p:txBody>
      </p:sp>
      <p:sp>
        <p:nvSpPr>
          <p:cNvPr id="12" name="CuadroTexto 11">
            <a:extLst>
              <a:ext uri="{FF2B5EF4-FFF2-40B4-BE49-F238E27FC236}">
                <a16:creationId xmlns:a16="http://schemas.microsoft.com/office/drawing/2014/main" id="{44EB1DFB-6BD9-35ED-8FD2-8C87E13E113F}"/>
              </a:ext>
            </a:extLst>
          </p:cNvPr>
          <p:cNvSpPr txBox="1"/>
          <p:nvPr/>
        </p:nvSpPr>
        <p:spPr>
          <a:xfrm>
            <a:off x="4572000" y="7134489"/>
            <a:ext cx="9144000" cy="1569660"/>
          </a:xfrm>
          <a:prstGeom prst="rect">
            <a:avLst/>
          </a:prstGeom>
          <a:noFill/>
        </p:spPr>
        <p:txBody>
          <a:bodyPr wrap="square">
            <a:spAutoFit/>
          </a:bodyPr>
          <a:lstStyle/>
          <a:p>
            <a:pPr algn="ctr"/>
            <a:r>
              <a:rPr lang="es-MX" sz="3200" dirty="0"/>
              <a:t>So</a:t>
            </a:r>
          </a:p>
          <a:p>
            <a:pPr algn="ctr"/>
            <a:r>
              <a:rPr lang="es-MX" sz="3200" dirty="0" err="1"/>
              <a:t>Ep</a:t>
            </a:r>
            <a:r>
              <a:rPr lang="es-MX" sz="3200" dirty="0"/>
              <a:t> ÷ </a:t>
            </a:r>
            <a:r>
              <a:rPr lang="es-MX" sz="3200" dirty="0" err="1"/>
              <a:t>Ec</a:t>
            </a:r>
            <a:r>
              <a:rPr lang="es-MX" sz="3200" dirty="0"/>
              <a:t> = 35.8 </a:t>
            </a:r>
            <a:r>
              <a:rPr lang="es-MX" sz="3200" dirty="0" err="1"/>
              <a:t>panic</a:t>
            </a:r>
            <a:r>
              <a:rPr lang="es-MX" sz="3200" dirty="0"/>
              <a:t> </a:t>
            </a:r>
            <a:r>
              <a:rPr lang="es-MX" sz="3200" dirty="0" err="1"/>
              <a:t>brakings</a:t>
            </a:r>
            <a:r>
              <a:rPr lang="es-MX" sz="3200" dirty="0"/>
              <a:t> @ 80 km/h</a:t>
            </a:r>
          </a:p>
          <a:p>
            <a:pPr algn="ctr"/>
            <a:r>
              <a:rPr lang="es-MX" sz="3200" dirty="0"/>
              <a:t>In a </a:t>
            </a:r>
            <a:r>
              <a:rPr lang="es-MX" sz="3200" dirty="0" err="1"/>
              <a:t>period</a:t>
            </a:r>
            <a:r>
              <a:rPr lang="es-MX" sz="3200" dirty="0"/>
              <a:t> of </a:t>
            </a:r>
            <a:r>
              <a:rPr lang="es-MX" sz="3200" dirty="0" err="1"/>
              <a:t>less</a:t>
            </a:r>
            <a:r>
              <a:rPr lang="es-MX" sz="3200" dirty="0"/>
              <a:t> </a:t>
            </a:r>
            <a:r>
              <a:rPr lang="es-MX" sz="3200" dirty="0" err="1"/>
              <a:t>than</a:t>
            </a:r>
            <a:r>
              <a:rPr lang="es-MX" sz="3200" dirty="0"/>
              <a:t> 15 minutes. </a:t>
            </a:r>
          </a:p>
        </p:txBody>
      </p:sp>
    </p:spTree>
    <p:extLst>
      <p:ext uri="{BB962C8B-B14F-4D97-AF65-F5344CB8AC3E}">
        <p14:creationId xmlns:p14="http://schemas.microsoft.com/office/powerpoint/2010/main" val="307122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AC681-7E86-2FCB-79C5-8CF653B493A2}"/>
              </a:ext>
            </a:extLst>
          </p:cNvPr>
          <p:cNvSpPr>
            <a:spLocks noGrp="1"/>
          </p:cNvSpPr>
          <p:nvPr>
            <p:ph type="title"/>
          </p:nvPr>
        </p:nvSpPr>
        <p:spPr/>
        <p:txBody>
          <a:bodyPr/>
          <a:lstStyle/>
          <a:p>
            <a:r>
              <a:rPr lang="es-MX" dirty="0"/>
              <a:t>Formula in general </a:t>
            </a:r>
            <a:r>
              <a:rPr lang="es-MX" dirty="0" err="1"/>
              <a:t>units</a:t>
            </a:r>
            <a:r>
              <a:rPr lang="es-MX" dirty="0"/>
              <a:t> of </a:t>
            </a:r>
            <a:r>
              <a:rPr lang="es-MX" dirty="0" err="1"/>
              <a:t>meassure</a:t>
            </a:r>
            <a:endParaRPr lang="es-MX" dirty="0"/>
          </a:p>
        </p:txBody>
      </p:sp>
      <p:sp>
        <p:nvSpPr>
          <p:cNvPr id="4" name="CuadroTexto 3">
            <a:extLst>
              <a:ext uri="{FF2B5EF4-FFF2-40B4-BE49-F238E27FC236}">
                <a16:creationId xmlns:a16="http://schemas.microsoft.com/office/drawing/2014/main" id="{6F8ED16D-6EFF-9916-1BBF-D6D7F75B18B0}"/>
              </a:ext>
            </a:extLst>
          </p:cNvPr>
          <p:cNvSpPr txBox="1"/>
          <p:nvPr/>
        </p:nvSpPr>
        <p:spPr>
          <a:xfrm>
            <a:off x="1239044" y="2643515"/>
            <a:ext cx="15809912" cy="1815882"/>
          </a:xfrm>
          <a:prstGeom prst="rect">
            <a:avLst/>
          </a:prstGeom>
          <a:noFill/>
        </p:spPr>
        <p:txBody>
          <a:bodyPr wrap="square">
            <a:spAutoFit/>
          </a:bodyPr>
          <a:lstStyle/>
          <a:p>
            <a:r>
              <a:rPr lang="en-US" sz="2800" dirty="0"/>
              <a:t>The Technology and Maintenance Council of the American Trucking Associations in their Recommended Practice RP636-1  includes a formula that can be used to determine the horsepower (HP) that must be absorbed by the vehicle in order to maintain a given speed (MPH), when traveling downhill with a percent of grade (PG), with a gross vehicle weight (GVW). The formula is in imperial units as follows: </a:t>
            </a:r>
            <a:endParaRPr lang="es-MX" sz="2800"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92957860-758E-3F19-7796-ECEC648650C0}"/>
                  </a:ext>
                </a:extLst>
              </p:cNvPr>
              <p:cNvSpPr txBox="1"/>
              <p:nvPr/>
            </p:nvSpPr>
            <p:spPr>
              <a:xfrm>
                <a:off x="4572000" y="4767723"/>
                <a:ext cx="9144000" cy="106048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800" i="1" smtClean="0">
                          <a:latin typeface="Cambria Math" panose="02040503050406030204" pitchFamily="18" charset="0"/>
                        </a:rPr>
                        <m:t>𝐻𝑃</m:t>
                      </m:r>
                      <m:r>
                        <a:rPr lang="es-MX" sz="2800" i="0">
                          <a:latin typeface="Cambria Math" panose="02040503050406030204" pitchFamily="18" charset="0"/>
                        </a:rPr>
                        <m:t>=0.002667×</m:t>
                      </m:r>
                      <m:r>
                        <a:rPr lang="es-MX" sz="2800" i="1">
                          <a:latin typeface="Cambria Math" panose="02040503050406030204" pitchFamily="18" charset="0"/>
                        </a:rPr>
                        <m:t>𝐺𝑉𝑊</m:t>
                      </m:r>
                      <m:r>
                        <a:rPr lang="es-MX" sz="2800" i="0">
                          <a:latin typeface="Cambria Math" panose="02040503050406030204" pitchFamily="18" charset="0"/>
                        </a:rPr>
                        <m:t>×</m:t>
                      </m:r>
                      <m:r>
                        <a:rPr lang="es-MX" sz="2800" i="1">
                          <a:latin typeface="Cambria Math" panose="02040503050406030204" pitchFamily="18" charset="0"/>
                        </a:rPr>
                        <m:t>𝑀𝑃𝐻</m:t>
                      </m:r>
                      <m:r>
                        <a:rPr lang="es-MX" sz="2800" i="0">
                          <a:latin typeface="Cambria Math" panose="02040503050406030204" pitchFamily="18" charset="0"/>
                        </a:rPr>
                        <m:t>×</m:t>
                      </m:r>
                      <m:d>
                        <m:dPr>
                          <m:ctrlPr>
                            <a:rPr lang="es-MX" sz="2800" i="1">
                              <a:latin typeface="Cambria Math" panose="02040503050406030204" pitchFamily="18" charset="0"/>
                            </a:rPr>
                          </m:ctrlPr>
                        </m:dPr>
                        <m:e>
                          <m:func>
                            <m:funcPr>
                              <m:ctrlPr>
                                <a:rPr lang="es-MX" sz="2800" i="1">
                                  <a:latin typeface="Cambria Math" panose="02040503050406030204" pitchFamily="18" charset="0"/>
                                </a:rPr>
                              </m:ctrlPr>
                            </m:funcPr>
                            <m:fName>
                              <m:r>
                                <m:rPr>
                                  <m:sty m:val="p"/>
                                </m:rPr>
                                <a:rPr lang="es-MX" sz="2800" i="0">
                                  <a:latin typeface="Cambria Math" panose="02040503050406030204" pitchFamily="18" charset="0"/>
                                </a:rPr>
                                <m:t>sin</m:t>
                              </m:r>
                            </m:fName>
                            <m:e>
                              <m:d>
                                <m:dPr>
                                  <m:ctrlPr>
                                    <a:rPr lang="es-MX" sz="2800" i="1">
                                      <a:solidFill>
                                        <a:srgbClr val="836967"/>
                                      </a:solidFill>
                                      <a:latin typeface="Cambria Math" panose="02040503050406030204" pitchFamily="18" charset="0"/>
                                    </a:rPr>
                                  </m:ctrlPr>
                                </m:dPr>
                                <m:e>
                                  <m:func>
                                    <m:funcPr>
                                      <m:ctrlPr>
                                        <a:rPr lang="es-MX" sz="2800" i="1">
                                          <a:latin typeface="Cambria Math" panose="02040503050406030204" pitchFamily="18" charset="0"/>
                                        </a:rPr>
                                      </m:ctrlPr>
                                    </m:funcPr>
                                    <m:fName>
                                      <m:r>
                                        <m:rPr>
                                          <m:sty m:val="p"/>
                                        </m:rPr>
                                        <a:rPr lang="es-MX" sz="2800" i="0">
                                          <a:latin typeface="Cambria Math" panose="02040503050406030204" pitchFamily="18" charset="0"/>
                                        </a:rPr>
                                        <m:t>arctan</m:t>
                                      </m:r>
                                    </m:fName>
                                    <m:e>
                                      <m:d>
                                        <m:dPr>
                                          <m:ctrlPr>
                                            <a:rPr lang="es-MX" sz="2800" i="1">
                                              <a:solidFill>
                                                <a:srgbClr val="836967"/>
                                              </a:solidFill>
                                              <a:latin typeface="Cambria Math" panose="02040503050406030204" pitchFamily="18" charset="0"/>
                                            </a:rPr>
                                          </m:ctrlPr>
                                        </m:dPr>
                                        <m:e>
                                          <m:f>
                                            <m:fPr>
                                              <m:ctrlPr>
                                                <a:rPr lang="es-MX" sz="2800" i="1">
                                                  <a:solidFill>
                                                    <a:srgbClr val="836967"/>
                                                  </a:solidFill>
                                                  <a:latin typeface="Cambria Math" panose="02040503050406030204" pitchFamily="18" charset="0"/>
                                                </a:rPr>
                                              </m:ctrlPr>
                                            </m:fPr>
                                            <m:num>
                                              <m:r>
                                                <a:rPr lang="es-MX" sz="2800" i="1">
                                                  <a:latin typeface="Cambria Math" panose="02040503050406030204" pitchFamily="18" charset="0"/>
                                                </a:rPr>
                                                <m:t>𝑃𝐺</m:t>
                                              </m:r>
                                            </m:num>
                                            <m:den>
                                              <m:r>
                                                <a:rPr lang="es-MX" sz="2800" i="0">
                                                  <a:latin typeface="Cambria Math" panose="02040503050406030204" pitchFamily="18" charset="0"/>
                                                </a:rPr>
                                                <m:t>100</m:t>
                                              </m:r>
                                            </m:den>
                                          </m:f>
                                        </m:e>
                                      </m:d>
                                    </m:e>
                                  </m:func>
                                </m:e>
                              </m:d>
                            </m:e>
                          </m:func>
                        </m:e>
                      </m:d>
                    </m:oMath>
                  </m:oMathPara>
                </a14:m>
                <a:endParaRPr lang="es-MX" sz="2800" dirty="0"/>
              </a:p>
            </p:txBody>
          </p:sp>
        </mc:Choice>
        <mc:Fallback xmlns="">
          <p:sp>
            <p:nvSpPr>
              <p:cNvPr id="8" name="CuadroTexto 7">
                <a:extLst>
                  <a:ext uri="{FF2B5EF4-FFF2-40B4-BE49-F238E27FC236}">
                    <a16:creationId xmlns:a16="http://schemas.microsoft.com/office/drawing/2014/main" id="{92957860-758E-3F19-7796-ECEC648650C0}"/>
                  </a:ext>
                </a:extLst>
              </p:cNvPr>
              <p:cNvSpPr txBox="1">
                <a:spLocks noRot="1" noChangeAspect="1" noMove="1" noResize="1" noEditPoints="1" noAdjustHandles="1" noChangeArrowheads="1" noChangeShapeType="1" noTextEdit="1"/>
              </p:cNvSpPr>
              <p:nvPr/>
            </p:nvSpPr>
            <p:spPr>
              <a:xfrm>
                <a:off x="4572000" y="4767723"/>
                <a:ext cx="9144000" cy="1060483"/>
              </a:xfrm>
              <a:prstGeom prst="rect">
                <a:avLst/>
              </a:prstGeom>
              <a:blipFill>
                <a:blip r:embed="rId2"/>
                <a:stretch>
                  <a:fillRect/>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9" name="CuadroTexto 8">
                <a:extLst>
                  <a:ext uri="{FF2B5EF4-FFF2-40B4-BE49-F238E27FC236}">
                    <a16:creationId xmlns:a16="http://schemas.microsoft.com/office/drawing/2014/main" id="{12CE06BC-DC16-3FF4-EFD8-13488CD1A7BF}"/>
                  </a:ext>
                </a:extLst>
              </p:cNvPr>
              <p:cNvSpPr txBox="1"/>
              <p:nvPr/>
            </p:nvSpPr>
            <p:spPr>
              <a:xfrm>
                <a:off x="1511152" y="6295628"/>
                <a:ext cx="15697744" cy="1168077"/>
              </a:xfrm>
              <a:prstGeom prst="rect">
                <a:avLst/>
              </a:prstGeom>
              <a:noFill/>
            </p:spPr>
            <p:txBody>
              <a:bodyPr wrap="square" rtlCol="0">
                <a:spAutoFit/>
              </a:bodyPr>
              <a:lstStyle/>
              <a:p>
                <a:r>
                  <a:rPr lang="es-MX" sz="2800" dirty="0" err="1"/>
                  <a:t>Considering</a:t>
                </a:r>
                <a:r>
                  <a:rPr lang="es-MX" sz="2800" dirty="0"/>
                  <a:t> </a:t>
                </a:r>
                <a:r>
                  <a:rPr lang="es-MX" sz="2800" dirty="0" err="1"/>
                  <a:t>that</a:t>
                </a:r>
                <a:r>
                  <a:rPr lang="es-MX" sz="2800" dirty="0"/>
                  <a:t> </a:t>
                </a:r>
                <a:r>
                  <a:rPr lang="es-MX" sz="2800" dirty="0" err="1"/>
                  <a:t>the</a:t>
                </a:r>
                <a:r>
                  <a:rPr lang="es-MX" sz="2800" dirty="0"/>
                  <a:t> </a:t>
                </a:r>
                <a:r>
                  <a:rPr lang="es-MX" sz="2800" dirty="0" err="1"/>
                  <a:t>result</a:t>
                </a:r>
                <a:r>
                  <a:rPr lang="es-MX" sz="2800" dirty="0"/>
                  <a:t> of </a:t>
                </a:r>
                <a14:m>
                  <m:oMath xmlns:m="http://schemas.openxmlformats.org/officeDocument/2006/math">
                    <m:d>
                      <m:dPr>
                        <m:ctrlPr>
                          <a:rPr lang="es-MX" sz="2800" i="1" smtClean="0">
                            <a:latin typeface="Cambria Math" panose="02040503050406030204" pitchFamily="18" charset="0"/>
                          </a:rPr>
                        </m:ctrlPr>
                      </m:dPr>
                      <m:e>
                        <m:func>
                          <m:funcPr>
                            <m:ctrlPr>
                              <a:rPr lang="es-MX" sz="2800" i="1">
                                <a:latin typeface="Cambria Math" panose="02040503050406030204" pitchFamily="18" charset="0"/>
                              </a:rPr>
                            </m:ctrlPr>
                          </m:funcPr>
                          <m:fName>
                            <m:r>
                              <m:rPr>
                                <m:sty m:val="p"/>
                              </m:rPr>
                              <a:rPr lang="es-MX" sz="2800" i="0">
                                <a:latin typeface="Cambria Math" panose="02040503050406030204" pitchFamily="18" charset="0"/>
                              </a:rPr>
                              <m:t>sin</m:t>
                            </m:r>
                          </m:fName>
                          <m:e>
                            <m:d>
                              <m:dPr>
                                <m:ctrlPr>
                                  <a:rPr lang="es-MX" sz="2800" i="1">
                                    <a:solidFill>
                                      <a:srgbClr val="836967"/>
                                    </a:solidFill>
                                    <a:latin typeface="Cambria Math" panose="02040503050406030204" pitchFamily="18" charset="0"/>
                                  </a:rPr>
                                </m:ctrlPr>
                              </m:dPr>
                              <m:e>
                                <m:func>
                                  <m:funcPr>
                                    <m:ctrlPr>
                                      <a:rPr lang="es-MX" sz="2800" i="1">
                                        <a:latin typeface="Cambria Math" panose="02040503050406030204" pitchFamily="18" charset="0"/>
                                      </a:rPr>
                                    </m:ctrlPr>
                                  </m:funcPr>
                                  <m:fName>
                                    <m:r>
                                      <m:rPr>
                                        <m:sty m:val="p"/>
                                      </m:rPr>
                                      <a:rPr lang="es-MX" sz="2800" i="0">
                                        <a:latin typeface="Cambria Math" panose="02040503050406030204" pitchFamily="18" charset="0"/>
                                      </a:rPr>
                                      <m:t>arctan</m:t>
                                    </m:r>
                                  </m:fName>
                                  <m:e>
                                    <m:d>
                                      <m:dPr>
                                        <m:ctrlPr>
                                          <a:rPr lang="es-MX" sz="2800" i="1">
                                            <a:solidFill>
                                              <a:srgbClr val="836967"/>
                                            </a:solidFill>
                                            <a:latin typeface="Cambria Math" panose="02040503050406030204" pitchFamily="18" charset="0"/>
                                          </a:rPr>
                                        </m:ctrlPr>
                                      </m:dPr>
                                      <m:e>
                                        <m:f>
                                          <m:fPr>
                                            <m:ctrlPr>
                                              <a:rPr lang="es-MX" sz="2800" i="1">
                                                <a:solidFill>
                                                  <a:srgbClr val="836967"/>
                                                </a:solidFill>
                                                <a:latin typeface="Cambria Math" panose="02040503050406030204" pitchFamily="18" charset="0"/>
                                              </a:rPr>
                                            </m:ctrlPr>
                                          </m:fPr>
                                          <m:num>
                                            <m:r>
                                              <a:rPr lang="es-MX" sz="2800" i="1">
                                                <a:latin typeface="Cambria Math" panose="02040503050406030204" pitchFamily="18" charset="0"/>
                                              </a:rPr>
                                              <m:t>𝑃𝐺</m:t>
                                            </m:r>
                                          </m:num>
                                          <m:den>
                                            <m:r>
                                              <a:rPr lang="es-MX" sz="2800" i="0">
                                                <a:latin typeface="Cambria Math" panose="02040503050406030204" pitchFamily="18" charset="0"/>
                                              </a:rPr>
                                              <m:t>100</m:t>
                                            </m:r>
                                          </m:den>
                                        </m:f>
                                      </m:e>
                                    </m:d>
                                  </m:e>
                                </m:func>
                              </m:e>
                            </m:d>
                          </m:e>
                        </m:func>
                      </m:e>
                    </m:d>
                  </m:oMath>
                </a14:m>
                <a:r>
                  <a:rPr lang="es-MX" sz="2800" dirty="0"/>
                  <a:t> </a:t>
                </a:r>
                <a:r>
                  <a:rPr lang="es-MX" sz="2800" dirty="0" err="1"/>
                  <a:t>is</a:t>
                </a:r>
                <a:r>
                  <a:rPr lang="es-MX" sz="2800" dirty="0"/>
                  <a:t> </a:t>
                </a:r>
                <a:r>
                  <a:rPr lang="es-MX" sz="2800" dirty="0" err="1"/>
                  <a:t>almost</a:t>
                </a:r>
                <a:r>
                  <a:rPr lang="es-MX" sz="2800" dirty="0"/>
                  <a:t> </a:t>
                </a:r>
                <a:r>
                  <a:rPr lang="es-MX" sz="2800" dirty="0" err="1"/>
                  <a:t>identical</a:t>
                </a:r>
                <a:r>
                  <a:rPr lang="es-MX" sz="2800" dirty="0"/>
                  <a:t> </a:t>
                </a:r>
                <a:r>
                  <a:rPr lang="es-MX" sz="2800" dirty="0" err="1"/>
                  <a:t>to</a:t>
                </a:r>
                <a:r>
                  <a:rPr lang="es-MX" sz="2800" dirty="0"/>
                  <a:t> PG/100 </a:t>
                </a:r>
                <a:r>
                  <a:rPr lang="es-MX" sz="2800" dirty="0" err="1"/>
                  <a:t>for</a:t>
                </a:r>
                <a:r>
                  <a:rPr lang="es-MX" sz="2800" dirty="0"/>
                  <a:t> grades up </a:t>
                </a:r>
                <a:r>
                  <a:rPr lang="es-MX" sz="2800" dirty="0" err="1"/>
                  <a:t>to</a:t>
                </a:r>
                <a:r>
                  <a:rPr lang="es-MX" sz="2800" dirty="0"/>
                  <a:t> 10% and </a:t>
                </a:r>
                <a:r>
                  <a:rPr lang="es-MX" sz="2800" dirty="0" err="1"/>
                  <a:t>calculating</a:t>
                </a:r>
                <a:r>
                  <a:rPr lang="es-MX" sz="2800" dirty="0"/>
                  <a:t> a new </a:t>
                </a:r>
                <a:r>
                  <a:rPr lang="es-MX" sz="2800" dirty="0" err="1"/>
                  <a:t>constant</a:t>
                </a:r>
                <a:r>
                  <a:rPr lang="es-MX" sz="2800" dirty="0"/>
                  <a:t> </a:t>
                </a:r>
                <a:r>
                  <a:rPr lang="es-MX" sz="2800" dirty="0" err="1"/>
                  <a:t>value</a:t>
                </a:r>
                <a:r>
                  <a:rPr lang="es-MX" sz="2800" dirty="0"/>
                  <a:t> </a:t>
                </a:r>
                <a:r>
                  <a:rPr lang="es-MX" sz="2800" dirty="0" err="1"/>
                  <a:t>for</a:t>
                </a:r>
                <a:r>
                  <a:rPr lang="es-MX" sz="2800" dirty="0"/>
                  <a:t> general </a:t>
                </a:r>
                <a:r>
                  <a:rPr lang="es-MX" sz="2800" dirty="0" err="1"/>
                  <a:t>units</a:t>
                </a:r>
                <a:r>
                  <a:rPr lang="es-MX" sz="2800" dirty="0"/>
                  <a:t>, I </a:t>
                </a:r>
                <a:r>
                  <a:rPr lang="es-MX" sz="2800" dirty="0" err="1"/>
                  <a:t>propose</a:t>
                </a:r>
                <a:r>
                  <a:rPr lang="es-MX" sz="2800" dirty="0"/>
                  <a:t> </a:t>
                </a:r>
                <a:r>
                  <a:rPr lang="es-MX" sz="2800" dirty="0" err="1"/>
                  <a:t>the</a:t>
                </a:r>
                <a:r>
                  <a:rPr lang="es-MX" sz="2800" dirty="0"/>
                  <a:t> use of </a:t>
                </a:r>
                <a:r>
                  <a:rPr lang="es-MX" sz="2800" dirty="0" err="1"/>
                  <a:t>the</a:t>
                </a:r>
                <a:r>
                  <a:rPr lang="es-MX" sz="2800" dirty="0"/>
                  <a:t> </a:t>
                </a:r>
                <a:r>
                  <a:rPr lang="es-MX" sz="2800" dirty="0" err="1"/>
                  <a:t>following</a:t>
                </a:r>
                <a:r>
                  <a:rPr lang="es-MX" sz="2800" dirty="0"/>
                  <a:t> formula: </a:t>
                </a:r>
              </a:p>
            </p:txBody>
          </p:sp>
        </mc:Choice>
        <mc:Fallback xmlns="">
          <p:sp>
            <p:nvSpPr>
              <p:cNvPr id="9" name="CuadroTexto 8">
                <a:extLst>
                  <a:ext uri="{FF2B5EF4-FFF2-40B4-BE49-F238E27FC236}">
                    <a16:creationId xmlns:a16="http://schemas.microsoft.com/office/drawing/2014/main" id="{12CE06BC-DC16-3FF4-EFD8-13488CD1A7BF}"/>
                  </a:ext>
                </a:extLst>
              </p:cNvPr>
              <p:cNvSpPr txBox="1">
                <a:spLocks noRot="1" noChangeAspect="1" noMove="1" noResize="1" noEditPoints="1" noAdjustHandles="1" noChangeArrowheads="1" noChangeShapeType="1" noTextEdit="1"/>
              </p:cNvSpPr>
              <p:nvPr/>
            </p:nvSpPr>
            <p:spPr>
              <a:xfrm>
                <a:off x="1511152" y="6295628"/>
                <a:ext cx="15697744" cy="1168077"/>
              </a:xfrm>
              <a:prstGeom prst="rect">
                <a:avLst/>
              </a:prstGeom>
              <a:blipFill>
                <a:blip r:embed="rId3"/>
                <a:stretch>
                  <a:fillRect l="-816" b="-14136"/>
                </a:stretch>
              </a:blipFill>
            </p:spPr>
            <p:txBody>
              <a:bodyPr/>
              <a:lstStyle/>
              <a:p>
                <a:r>
                  <a:rPr lang="es-MX">
                    <a:noFill/>
                  </a:rPr>
                  <a:t> </a:t>
                </a:r>
              </a:p>
            </p:txBody>
          </p:sp>
        </mc:Fallback>
      </mc:AlternateContent>
      <mc:AlternateContent xmlns:mc="http://schemas.openxmlformats.org/markup-compatibility/2006" xmlns:a14="http://schemas.microsoft.com/office/drawing/2010/main">
        <mc:Choice Requires="a14">
          <p:sp>
            <p:nvSpPr>
              <p:cNvPr id="11" name="CuadroTexto 10">
                <a:extLst>
                  <a:ext uri="{FF2B5EF4-FFF2-40B4-BE49-F238E27FC236}">
                    <a16:creationId xmlns:a16="http://schemas.microsoft.com/office/drawing/2014/main" id="{76FFB465-4EC8-BC2C-437F-C38618815939}"/>
                  </a:ext>
                </a:extLst>
              </p:cNvPr>
              <p:cNvSpPr txBox="1"/>
              <p:nvPr/>
            </p:nvSpPr>
            <p:spPr>
              <a:xfrm>
                <a:off x="4103440" y="7931127"/>
                <a:ext cx="9144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800" i="1" smtClean="0">
                          <a:latin typeface="Cambria Math" panose="02040503050406030204" pitchFamily="18" charset="0"/>
                        </a:rPr>
                        <m:t>𝑘𝑊</m:t>
                      </m:r>
                      <m:r>
                        <a:rPr lang="es-MX" sz="2800" i="0">
                          <a:latin typeface="Cambria Math" panose="02040503050406030204" pitchFamily="18" charset="0"/>
                        </a:rPr>
                        <m:t>=2.725×</m:t>
                      </m:r>
                      <m:r>
                        <a:rPr lang="es-MX" sz="2800" i="1">
                          <a:latin typeface="Cambria Math" panose="02040503050406030204" pitchFamily="18" charset="0"/>
                        </a:rPr>
                        <m:t>𝐺𝑉𝑊</m:t>
                      </m:r>
                      <m:r>
                        <a:rPr lang="es-MX" sz="2800" i="0">
                          <a:latin typeface="Cambria Math" panose="02040503050406030204" pitchFamily="18" charset="0"/>
                        </a:rPr>
                        <m:t>×</m:t>
                      </m:r>
                      <m:r>
                        <a:rPr lang="es-MX" sz="2800" i="1">
                          <a:latin typeface="Cambria Math" panose="02040503050406030204" pitchFamily="18" charset="0"/>
                        </a:rPr>
                        <m:t>𝑣</m:t>
                      </m:r>
                      <m:r>
                        <a:rPr lang="es-MX" sz="2800" i="0">
                          <a:latin typeface="Cambria Math" panose="02040503050406030204" pitchFamily="18" charset="0"/>
                        </a:rPr>
                        <m:t>×</m:t>
                      </m:r>
                      <m:r>
                        <a:rPr lang="es-MX" sz="2800" i="1">
                          <a:latin typeface="Cambria Math" panose="02040503050406030204" pitchFamily="18" charset="0"/>
                        </a:rPr>
                        <m:t>𝑃𝐺</m:t>
                      </m:r>
                    </m:oMath>
                  </m:oMathPara>
                </a14:m>
                <a:endParaRPr lang="es-MX" sz="2800" dirty="0"/>
              </a:p>
            </p:txBody>
          </p:sp>
        </mc:Choice>
        <mc:Fallback xmlns="">
          <p:sp>
            <p:nvSpPr>
              <p:cNvPr id="11" name="CuadroTexto 10">
                <a:extLst>
                  <a:ext uri="{FF2B5EF4-FFF2-40B4-BE49-F238E27FC236}">
                    <a16:creationId xmlns:a16="http://schemas.microsoft.com/office/drawing/2014/main" id="{76FFB465-4EC8-BC2C-437F-C38618815939}"/>
                  </a:ext>
                </a:extLst>
              </p:cNvPr>
              <p:cNvSpPr txBox="1">
                <a:spLocks noRot="1" noChangeAspect="1" noMove="1" noResize="1" noEditPoints="1" noAdjustHandles="1" noChangeArrowheads="1" noChangeShapeType="1" noTextEdit="1"/>
              </p:cNvSpPr>
              <p:nvPr/>
            </p:nvSpPr>
            <p:spPr>
              <a:xfrm>
                <a:off x="4103440" y="7931127"/>
                <a:ext cx="9144000" cy="523220"/>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70315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0DD7C39-B765-93B2-00EB-45D338091C5A}"/>
              </a:ext>
            </a:extLst>
          </p:cNvPr>
          <p:cNvSpPr>
            <a:spLocks noGrp="1"/>
          </p:cNvSpPr>
          <p:nvPr>
            <p:ph type="title"/>
          </p:nvPr>
        </p:nvSpPr>
        <p:spPr/>
        <p:txBody>
          <a:bodyPr/>
          <a:lstStyle/>
          <a:p>
            <a:r>
              <a:rPr lang="es-MX" dirty="0" err="1"/>
              <a:t>Aerodynamics</a:t>
            </a:r>
            <a:r>
              <a:rPr lang="es-MX" dirty="0"/>
              <a:t> and </a:t>
            </a:r>
            <a:r>
              <a:rPr lang="es-MX" dirty="0" err="1"/>
              <a:t>rolling</a:t>
            </a:r>
            <a:r>
              <a:rPr lang="es-MX" dirty="0"/>
              <a:t> </a:t>
            </a:r>
            <a:r>
              <a:rPr lang="es-MX" dirty="0" err="1"/>
              <a:t>resistance</a:t>
            </a:r>
            <a:endParaRPr lang="es-MX" dirty="0"/>
          </a:p>
        </p:txBody>
      </p:sp>
      <p:sp>
        <p:nvSpPr>
          <p:cNvPr id="4" name="CuadroTexto 3">
            <a:extLst>
              <a:ext uri="{FF2B5EF4-FFF2-40B4-BE49-F238E27FC236}">
                <a16:creationId xmlns:a16="http://schemas.microsoft.com/office/drawing/2014/main" id="{F4E11934-D25A-8215-DB42-19FADCACD7D0}"/>
              </a:ext>
            </a:extLst>
          </p:cNvPr>
          <p:cNvSpPr txBox="1"/>
          <p:nvPr/>
        </p:nvSpPr>
        <p:spPr>
          <a:xfrm>
            <a:off x="1151112" y="2767236"/>
            <a:ext cx="15985776" cy="1815882"/>
          </a:xfrm>
          <a:prstGeom prst="rect">
            <a:avLst/>
          </a:prstGeom>
          <a:noFill/>
        </p:spPr>
        <p:txBody>
          <a:bodyPr wrap="square">
            <a:spAutoFit/>
          </a:bodyPr>
          <a:lstStyle/>
          <a:p>
            <a:r>
              <a:rPr lang="en-US" sz="2800" dirty="0"/>
              <a:t>Truck and trailer designs have seen significant improvements in the last decade in terms of aerodynamics. In North America environmental regulations have imposed the use of aerodynamic devices to reduce fuel consumption and thus emissions. These improvements result in lower forces opposing to movement when traveling downhill and thus requiring more power from the auxiliary braking system.</a:t>
            </a:r>
            <a:endParaRPr lang="es-MX" sz="2800" dirty="0"/>
          </a:p>
        </p:txBody>
      </p:sp>
      <mc:AlternateContent xmlns:mc="http://schemas.openxmlformats.org/markup-compatibility/2006" xmlns:a14="http://schemas.microsoft.com/office/drawing/2010/main">
        <mc:Choice Requires="a14">
          <p:sp>
            <p:nvSpPr>
              <p:cNvPr id="6" name="CuadroTexto 5">
                <a:extLst>
                  <a:ext uri="{FF2B5EF4-FFF2-40B4-BE49-F238E27FC236}">
                    <a16:creationId xmlns:a16="http://schemas.microsoft.com/office/drawing/2014/main" id="{730D0C55-0C38-5F20-87F6-24B6D2167041}"/>
                  </a:ext>
                </a:extLst>
              </p:cNvPr>
              <p:cNvSpPr txBox="1"/>
              <p:nvPr/>
            </p:nvSpPr>
            <p:spPr>
              <a:xfrm>
                <a:off x="4571999" y="5007949"/>
                <a:ext cx="9144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800" i="1" smtClean="0">
                              <a:solidFill>
                                <a:srgbClr val="836967"/>
                              </a:solidFill>
                              <a:latin typeface="Cambria Math" panose="02040503050406030204" pitchFamily="18" charset="0"/>
                            </a:rPr>
                          </m:ctrlPr>
                        </m:sSubPr>
                        <m:e>
                          <m:r>
                            <a:rPr lang="es-MX" sz="2800" i="1">
                              <a:latin typeface="Cambria Math" panose="02040503050406030204" pitchFamily="18" charset="0"/>
                            </a:rPr>
                            <m:t>𝐹</m:t>
                          </m:r>
                        </m:e>
                        <m:sub>
                          <m:r>
                            <a:rPr lang="es-MX" sz="2800" i="1">
                              <a:latin typeface="Cambria Math" panose="02040503050406030204" pitchFamily="18" charset="0"/>
                            </a:rPr>
                            <m:t>𝑑</m:t>
                          </m:r>
                        </m:sub>
                      </m:sSub>
                      <m:r>
                        <a:rPr lang="es-MX" sz="2800" i="0">
                          <a:latin typeface="Cambria Math" panose="02040503050406030204" pitchFamily="18" charset="0"/>
                        </a:rPr>
                        <m:t>=</m:t>
                      </m:r>
                      <m:sSub>
                        <m:sSubPr>
                          <m:ctrlPr>
                            <a:rPr lang="es-MX" sz="2800" i="1">
                              <a:solidFill>
                                <a:srgbClr val="836967"/>
                              </a:solidFill>
                              <a:latin typeface="Cambria Math" panose="02040503050406030204" pitchFamily="18" charset="0"/>
                            </a:rPr>
                          </m:ctrlPr>
                        </m:sSubPr>
                        <m:e>
                          <m:r>
                            <a:rPr lang="es-MX" sz="2800" i="1">
                              <a:latin typeface="Cambria Math" panose="02040503050406030204" pitchFamily="18" charset="0"/>
                            </a:rPr>
                            <m:t>𝑐</m:t>
                          </m:r>
                        </m:e>
                        <m:sub>
                          <m:r>
                            <a:rPr lang="es-MX" sz="2800" i="1">
                              <a:latin typeface="Cambria Math" panose="02040503050406030204" pitchFamily="18" charset="0"/>
                            </a:rPr>
                            <m:t>𝑑</m:t>
                          </m:r>
                        </m:sub>
                      </m:sSub>
                      <m:r>
                        <a:rPr lang="es-MX" sz="2800" i="0">
                          <a:latin typeface="Cambria Math" panose="02040503050406030204" pitchFamily="18" charset="0"/>
                        </a:rPr>
                        <m:t>×0.5</m:t>
                      </m:r>
                      <m:r>
                        <a:rPr lang="es-MX" sz="2800" i="1">
                          <a:latin typeface="Cambria Math" panose="02040503050406030204" pitchFamily="18" charset="0"/>
                        </a:rPr>
                        <m:t>𝜌</m:t>
                      </m:r>
                      <m:r>
                        <a:rPr lang="es-MX" sz="2800" i="0">
                          <a:latin typeface="Cambria Math" panose="02040503050406030204" pitchFamily="18" charset="0"/>
                        </a:rPr>
                        <m:t>×</m:t>
                      </m:r>
                      <m:sSup>
                        <m:sSupPr>
                          <m:ctrlPr>
                            <a:rPr lang="es-MX" sz="2800" i="1">
                              <a:solidFill>
                                <a:srgbClr val="836967"/>
                              </a:solidFill>
                              <a:latin typeface="Cambria Math" panose="02040503050406030204" pitchFamily="18" charset="0"/>
                            </a:rPr>
                          </m:ctrlPr>
                        </m:sSupPr>
                        <m:e>
                          <m:r>
                            <a:rPr lang="es-MX" sz="2800" i="1">
                              <a:latin typeface="Cambria Math" panose="02040503050406030204" pitchFamily="18" charset="0"/>
                            </a:rPr>
                            <m:t>𝑣</m:t>
                          </m:r>
                        </m:e>
                        <m:sup>
                          <m:r>
                            <a:rPr lang="es-MX" sz="2800" i="0">
                              <a:latin typeface="Cambria Math" panose="02040503050406030204" pitchFamily="18" charset="0"/>
                            </a:rPr>
                            <m:t>2</m:t>
                          </m:r>
                        </m:sup>
                      </m:sSup>
                      <m:r>
                        <a:rPr lang="es-MX" sz="2800" i="0">
                          <a:latin typeface="Cambria Math" panose="02040503050406030204" pitchFamily="18" charset="0"/>
                        </a:rPr>
                        <m:t>×</m:t>
                      </m:r>
                      <m:r>
                        <a:rPr lang="es-MX" sz="2800" i="1">
                          <a:latin typeface="Cambria Math" panose="02040503050406030204" pitchFamily="18" charset="0"/>
                        </a:rPr>
                        <m:t>𝐴</m:t>
                      </m:r>
                    </m:oMath>
                  </m:oMathPara>
                </a14:m>
                <a:endParaRPr lang="es-MX" sz="2800" dirty="0"/>
              </a:p>
            </p:txBody>
          </p:sp>
        </mc:Choice>
        <mc:Fallback xmlns="">
          <p:sp>
            <p:nvSpPr>
              <p:cNvPr id="6" name="CuadroTexto 5">
                <a:extLst>
                  <a:ext uri="{FF2B5EF4-FFF2-40B4-BE49-F238E27FC236}">
                    <a16:creationId xmlns:a16="http://schemas.microsoft.com/office/drawing/2014/main" id="{730D0C55-0C38-5F20-87F6-24B6D2167041}"/>
                  </a:ext>
                </a:extLst>
              </p:cNvPr>
              <p:cNvSpPr txBox="1">
                <a:spLocks noRot="1" noChangeAspect="1" noMove="1" noResize="1" noEditPoints="1" noAdjustHandles="1" noChangeArrowheads="1" noChangeShapeType="1" noTextEdit="1"/>
              </p:cNvSpPr>
              <p:nvPr/>
            </p:nvSpPr>
            <p:spPr>
              <a:xfrm>
                <a:off x="4571999" y="5007949"/>
                <a:ext cx="9144000" cy="523220"/>
              </a:xfrm>
              <a:prstGeom prst="rect">
                <a:avLst/>
              </a:prstGeom>
              <a:blipFill>
                <a:blip r:embed="rId2"/>
                <a:stretch>
                  <a:fillRect/>
                </a:stretch>
              </a:blipFill>
            </p:spPr>
            <p:txBody>
              <a:bodyPr/>
              <a:lstStyle/>
              <a:p>
                <a:r>
                  <a:rPr lang="es-MX">
                    <a:noFill/>
                  </a:rPr>
                  <a:t> </a:t>
                </a:r>
              </a:p>
            </p:txBody>
          </p:sp>
        </mc:Fallback>
      </mc:AlternateContent>
      <p:pic>
        <p:nvPicPr>
          <p:cNvPr id="7" name="Imagen 6">
            <a:extLst>
              <a:ext uri="{FF2B5EF4-FFF2-40B4-BE49-F238E27FC236}">
                <a16:creationId xmlns:a16="http://schemas.microsoft.com/office/drawing/2014/main" id="{9322BC07-AC96-BE8E-7396-E5F4DC5517C1}"/>
              </a:ext>
            </a:extLst>
          </p:cNvPr>
          <p:cNvPicPr>
            <a:picLocks noChangeAspect="1"/>
          </p:cNvPicPr>
          <p:nvPr/>
        </p:nvPicPr>
        <p:blipFill rotWithShape="1">
          <a:blip r:embed="rId3"/>
          <a:srcRect b="23530"/>
          <a:stretch/>
        </p:blipFill>
        <p:spPr>
          <a:xfrm>
            <a:off x="3372848" y="6079604"/>
            <a:ext cx="11542303" cy="1872208"/>
          </a:xfrm>
          <a:prstGeom prst="rect">
            <a:avLst/>
          </a:prstGeom>
        </p:spPr>
      </p:pic>
      <p:sp>
        <p:nvSpPr>
          <p:cNvPr id="9" name="CuadroTexto 8">
            <a:extLst>
              <a:ext uri="{FF2B5EF4-FFF2-40B4-BE49-F238E27FC236}">
                <a16:creationId xmlns:a16="http://schemas.microsoft.com/office/drawing/2014/main" id="{0FB0511B-B9C3-0F3B-C24A-2AC6A9BD4126}"/>
              </a:ext>
            </a:extLst>
          </p:cNvPr>
          <p:cNvSpPr txBox="1"/>
          <p:nvPr/>
        </p:nvSpPr>
        <p:spPr>
          <a:xfrm>
            <a:off x="1151112" y="2032638"/>
            <a:ext cx="9144000" cy="523220"/>
          </a:xfrm>
          <a:prstGeom prst="rect">
            <a:avLst/>
          </a:prstGeom>
          <a:noFill/>
        </p:spPr>
        <p:txBody>
          <a:bodyPr wrap="square">
            <a:spAutoFit/>
          </a:bodyPr>
          <a:lstStyle/>
          <a:p>
            <a:r>
              <a:rPr lang="es-MX" sz="2800" b="1" dirty="0" err="1"/>
              <a:t>Aerodynamic</a:t>
            </a:r>
            <a:r>
              <a:rPr lang="es-MX" sz="2800" b="1" dirty="0"/>
              <a:t> drag</a:t>
            </a:r>
          </a:p>
        </p:txBody>
      </p:sp>
    </p:spTree>
    <p:extLst>
      <p:ext uri="{BB962C8B-B14F-4D97-AF65-F5344CB8AC3E}">
        <p14:creationId xmlns:p14="http://schemas.microsoft.com/office/powerpoint/2010/main" val="3595504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562F706-B420-28B1-E4D1-49E7A517FB4E}"/>
              </a:ext>
            </a:extLst>
          </p:cNvPr>
          <p:cNvSpPr>
            <a:spLocks noGrp="1"/>
          </p:cNvSpPr>
          <p:nvPr>
            <p:ph type="title"/>
          </p:nvPr>
        </p:nvSpPr>
        <p:spPr/>
        <p:txBody>
          <a:bodyPr/>
          <a:lstStyle/>
          <a:p>
            <a:r>
              <a:rPr lang="es-MX" dirty="0" err="1"/>
              <a:t>Aerodynamics</a:t>
            </a:r>
            <a:r>
              <a:rPr lang="es-MX" dirty="0"/>
              <a:t> and </a:t>
            </a:r>
            <a:r>
              <a:rPr lang="es-MX" dirty="0" err="1"/>
              <a:t>rolling</a:t>
            </a:r>
            <a:r>
              <a:rPr lang="es-MX" dirty="0"/>
              <a:t> </a:t>
            </a:r>
            <a:r>
              <a:rPr lang="es-MX" dirty="0" err="1"/>
              <a:t>resistance</a:t>
            </a:r>
            <a:endParaRPr lang="es-MX" dirty="0"/>
          </a:p>
        </p:txBody>
      </p:sp>
      <p:sp>
        <p:nvSpPr>
          <p:cNvPr id="4" name="CuadroTexto 3">
            <a:extLst>
              <a:ext uri="{FF2B5EF4-FFF2-40B4-BE49-F238E27FC236}">
                <a16:creationId xmlns:a16="http://schemas.microsoft.com/office/drawing/2014/main" id="{111764DD-448E-D41F-20C7-567B9757ED63}"/>
              </a:ext>
            </a:extLst>
          </p:cNvPr>
          <p:cNvSpPr txBox="1"/>
          <p:nvPr/>
        </p:nvSpPr>
        <p:spPr>
          <a:xfrm>
            <a:off x="1257300" y="2335189"/>
            <a:ext cx="9144000" cy="523220"/>
          </a:xfrm>
          <a:prstGeom prst="rect">
            <a:avLst/>
          </a:prstGeom>
          <a:noFill/>
        </p:spPr>
        <p:txBody>
          <a:bodyPr wrap="square">
            <a:spAutoFit/>
          </a:bodyPr>
          <a:lstStyle/>
          <a:p>
            <a:r>
              <a:rPr lang="es-MX" sz="2800" b="1" dirty="0"/>
              <a:t>Rolling </a:t>
            </a:r>
            <a:r>
              <a:rPr lang="es-MX" sz="2800" b="1" dirty="0" err="1"/>
              <a:t>resistance</a:t>
            </a:r>
            <a:endParaRPr lang="es-MX" sz="2800" b="1" dirty="0"/>
          </a:p>
        </p:txBody>
      </p:sp>
      <p:sp>
        <p:nvSpPr>
          <p:cNvPr id="6" name="CuadroTexto 5">
            <a:extLst>
              <a:ext uri="{FF2B5EF4-FFF2-40B4-BE49-F238E27FC236}">
                <a16:creationId xmlns:a16="http://schemas.microsoft.com/office/drawing/2014/main" id="{6196AB1E-4D14-D319-8BBC-4028A0CFF824}"/>
              </a:ext>
            </a:extLst>
          </p:cNvPr>
          <p:cNvSpPr txBox="1"/>
          <p:nvPr/>
        </p:nvSpPr>
        <p:spPr>
          <a:xfrm>
            <a:off x="1257300" y="2959059"/>
            <a:ext cx="15809912" cy="954107"/>
          </a:xfrm>
          <a:prstGeom prst="rect">
            <a:avLst/>
          </a:prstGeom>
          <a:noFill/>
        </p:spPr>
        <p:txBody>
          <a:bodyPr wrap="square">
            <a:spAutoFit/>
          </a:bodyPr>
          <a:lstStyle/>
          <a:p>
            <a:r>
              <a:rPr lang="en-US" sz="2800" dirty="0"/>
              <a:t>Rolling resistance is defined as the force that resists the motion of a body rolling on a surface. It can be expressed by the following generic formula:</a:t>
            </a:r>
            <a:endParaRPr lang="es-MX" sz="2800" dirty="0"/>
          </a:p>
        </p:txBody>
      </p:sp>
      <mc:AlternateContent xmlns:mc="http://schemas.openxmlformats.org/markup-compatibility/2006" xmlns:a14="http://schemas.microsoft.com/office/drawing/2010/main">
        <mc:Choice Requires="a14">
          <p:sp>
            <p:nvSpPr>
              <p:cNvPr id="8" name="CuadroTexto 7">
                <a:extLst>
                  <a:ext uri="{FF2B5EF4-FFF2-40B4-BE49-F238E27FC236}">
                    <a16:creationId xmlns:a16="http://schemas.microsoft.com/office/drawing/2014/main" id="{54E95910-37F9-6DCC-71A2-E8FD7B3EC067}"/>
                  </a:ext>
                </a:extLst>
              </p:cNvPr>
              <p:cNvSpPr txBox="1"/>
              <p:nvPr/>
            </p:nvSpPr>
            <p:spPr>
              <a:xfrm>
                <a:off x="4571999" y="4146399"/>
                <a:ext cx="9144000"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MX" sz="2800" i="1" smtClean="0">
                              <a:solidFill>
                                <a:srgbClr val="836967"/>
                              </a:solidFill>
                              <a:latin typeface="Cambria Math" panose="02040503050406030204" pitchFamily="18" charset="0"/>
                            </a:rPr>
                          </m:ctrlPr>
                        </m:sSubPr>
                        <m:e>
                          <m:r>
                            <a:rPr lang="es-MX" sz="2800" i="1">
                              <a:latin typeface="Cambria Math" panose="02040503050406030204" pitchFamily="18" charset="0"/>
                            </a:rPr>
                            <m:t>𝐹</m:t>
                          </m:r>
                        </m:e>
                        <m:sub>
                          <m:r>
                            <a:rPr lang="es-MX" sz="2800" i="1">
                              <a:latin typeface="Cambria Math" panose="02040503050406030204" pitchFamily="18" charset="0"/>
                            </a:rPr>
                            <m:t>𝑟</m:t>
                          </m:r>
                        </m:sub>
                      </m:sSub>
                      <m:r>
                        <a:rPr lang="es-MX" sz="2800" i="0">
                          <a:latin typeface="Cambria Math" panose="02040503050406030204" pitchFamily="18" charset="0"/>
                        </a:rPr>
                        <m:t>=</m:t>
                      </m:r>
                      <m:r>
                        <a:rPr lang="es-MX" sz="2800" i="1">
                          <a:latin typeface="Cambria Math" panose="02040503050406030204" pitchFamily="18" charset="0"/>
                        </a:rPr>
                        <m:t>𝑐</m:t>
                      </m:r>
                      <m:r>
                        <a:rPr lang="es-MX" sz="2800" i="0">
                          <a:latin typeface="Cambria Math" panose="02040503050406030204" pitchFamily="18" charset="0"/>
                        </a:rPr>
                        <m:t>×</m:t>
                      </m:r>
                      <m:r>
                        <a:rPr lang="es-MX" sz="2800" i="1">
                          <a:latin typeface="Cambria Math" panose="02040503050406030204" pitchFamily="18" charset="0"/>
                        </a:rPr>
                        <m:t>𝑊</m:t>
                      </m:r>
                    </m:oMath>
                  </m:oMathPara>
                </a14:m>
                <a:endParaRPr lang="es-MX" sz="2800" dirty="0"/>
              </a:p>
            </p:txBody>
          </p:sp>
        </mc:Choice>
        <mc:Fallback xmlns="">
          <p:sp>
            <p:nvSpPr>
              <p:cNvPr id="8" name="CuadroTexto 7">
                <a:extLst>
                  <a:ext uri="{FF2B5EF4-FFF2-40B4-BE49-F238E27FC236}">
                    <a16:creationId xmlns:a16="http://schemas.microsoft.com/office/drawing/2014/main" id="{54E95910-37F9-6DCC-71A2-E8FD7B3EC067}"/>
                  </a:ext>
                </a:extLst>
              </p:cNvPr>
              <p:cNvSpPr txBox="1">
                <a:spLocks noRot="1" noChangeAspect="1" noMove="1" noResize="1" noEditPoints="1" noAdjustHandles="1" noChangeArrowheads="1" noChangeShapeType="1" noTextEdit="1"/>
              </p:cNvSpPr>
              <p:nvPr/>
            </p:nvSpPr>
            <p:spPr>
              <a:xfrm>
                <a:off x="4571999" y="4146399"/>
                <a:ext cx="9144000" cy="523220"/>
              </a:xfrm>
              <a:prstGeom prst="rect">
                <a:avLst/>
              </a:prstGeom>
              <a:blipFill>
                <a:blip r:embed="rId2"/>
                <a:stretch>
                  <a:fillRect/>
                </a:stretch>
              </a:blipFill>
            </p:spPr>
            <p:txBody>
              <a:bodyPr/>
              <a:lstStyle/>
              <a:p>
                <a:r>
                  <a:rPr lang="es-MX">
                    <a:noFill/>
                  </a:rPr>
                  <a:t> </a:t>
                </a:r>
              </a:p>
            </p:txBody>
          </p:sp>
        </mc:Fallback>
      </mc:AlternateContent>
      <p:pic>
        <p:nvPicPr>
          <p:cNvPr id="9" name="Imagen 8">
            <a:extLst>
              <a:ext uri="{FF2B5EF4-FFF2-40B4-BE49-F238E27FC236}">
                <a16:creationId xmlns:a16="http://schemas.microsoft.com/office/drawing/2014/main" id="{682242C1-113F-4B98-FF19-F8486970B512}"/>
              </a:ext>
            </a:extLst>
          </p:cNvPr>
          <p:cNvPicPr>
            <a:picLocks noChangeAspect="1"/>
          </p:cNvPicPr>
          <p:nvPr/>
        </p:nvPicPr>
        <p:blipFill rotWithShape="1">
          <a:blip r:embed="rId3"/>
          <a:srcRect b="30401"/>
          <a:stretch/>
        </p:blipFill>
        <p:spPr>
          <a:xfrm>
            <a:off x="3167280" y="4901382"/>
            <a:ext cx="11953439" cy="1235943"/>
          </a:xfrm>
          <a:prstGeom prst="rect">
            <a:avLst/>
          </a:prstGeom>
        </p:spPr>
      </p:pic>
      <p:sp>
        <p:nvSpPr>
          <p:cNvPr id="11" name="CuadroTexto 10">
            <a:extLst>
              <a:ext uri="{FF2B5EF4-FFF2-40B4-BE49-F238E27FC236}">
                <a16:creationId xmlns:a16="http://schemas.microsoft.com/office/drawing/2014/main" id="{E16E4800-26A9-0724-AE73-F81181C638E8}"/>
              </a:ext>
            </a:extLst>
          </p:cNvPr>
          <p:cNvSpPr txBox="1"/>
          <p:nvPr/>
        </p:nvSpPr>
        <p:spPr>
          <a:xfrm>
            <a:off x="1257300" y="6275807"/>
            <a:ext cx="15809912" cy="1384995"/>
          </a:xfrm>
          <a:prstGeom prst="rect">
            <a:avLst/>
          </a:prstGeom>
          <a:noFill/>
        </p:spPr>
        <p:txBody>
          <a:bodyPr wrap="square">
            <a:spAutoFit/>
          </a:bodyPr>
          <a:lstStyle/>
          <a:p>
            <a:r>
              <a:rPr lang="en-US" sz="2800" dirty="0"/>
              <a:t>The total calculated forces that oppose to the movement of the vehicle configuration with dry van trailers are the aerodynamic drag force (</a:t>
            </a:r>
            <a:r>
              <a:rPr lang="en-US" sz="2800" dirty="0" err="1"/>
              <a:t>Fd</a:t>
            </a:r>
            <a:r>
              <a:rPr lang="en-US" sz="2800" dirty="0"/>
              <a:t>) + rolling resistance (Fr), and may be expressed in term of power considering the speed of travel of the vehicle as follows:</a:t>
            </a:r>
            <a:endParaRPr lang="es-MX" sz="2800" dirty="0"/>
          </a:p>
        </p:txBody>
      </p:sp>
      <mc:AlternateContent xmlns:mc="http://schemas.openxmlformats.org/markup-compatibility/2006" xmlns:a14="http://schemas.microsoft.com/office/drawing/2010/main">
        <mc:Choice Requires="a14">
          <p:sp>
            <p:nvSpPr>
              <p:cNvPr id="13" name="CuadroTexto 12">
                <a:extLst>
                  <a:ext uri="{FF2B5EF4-FFF2-40B4-BE49-F238E27FC236}">
                    <a16:creationId xmlns:a16="http://schemas.microsoft.com/office/drawing/2014/main" id="{660CF473-55A6-0C37-C79D-1D38E1833DB8}"/>
                  </a:ext>
                </a:extLst>
              </p:cNvPr>
              <p:cNvSpPr txBox="1"/>
              <p:nvPr/>
            </p:nvSpPr>
            <p:spPr>
              <a:xfrm>
                <a:off x="1257300" y="7784204"/>
                <a:ext cx="15809912"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MX" sz="2800" i="1" smtClean="0">
                          <a:latin typeface="Cambria Math" panose="02040503050406030204" pitchFamily="18" charset="0"/>
                        </a:rPr>
                        <m:t>𝐻𝑃</m:t>
                      </m:r>
                      <m:r>
                        <a:rPr lang="es-MX" sz="2800" i="0">
                          <a:latin typeface="Cambria Math" panose="02040503050406030204" pitchFamily="18" charset="0"/>
                        </a:rPr>
                        <m:t>=</m:t>
                      </m:r>
                      <m:d>
                        <m:dPr>
                          <m:ctrlPr>
                            <a:rPr lang="es-MX" sz="2800" i="1">
                              <a:solidFill>
                                <a:srgbClr val="836967"/>
                              </a:solidFill>
                              <a:latin typeface="Cambria Math" panose="02040503050406030204" pitchFamily="18" charset="0"/>
                            </a:rPr>
                          </m:ctrlPr>
                        </m:dPr>
                        <m:e>
                          <m:sSub>
                            <m:sSubPr>
                              <m:ctrlPr>
                                <a:rPr lang="es-MX" sz="2800" i="1">
                                  <a:solidFill>
                                    <a:srgbClr val="836967"/>
                                  </a:solidFill>
                                  <a:latin typeface="Cambria Math" panose="02040503050406030204" pitchFamily="18" charset="0"/>
                                </a:rPr>
                              </m:ctrlPr>
                            </m:sSubPr>
                            <m:e>
                              <m:r>
                                <a:rPr lang="es-MX" sz="2800" i="1">
                                  <a:latin typeface="Cambria Math" panose="02040503050406030204" pitchFamily="18" charset="0"/>
                                </a:rPr>
                                <m:t>𝐹</m:t>
                              </m:r>
                            </m:e>
                            <m:sub>
                              <m:r>
                                <a:rPr lang="es-MX" sz="2800" i="1">
                                  <a:latin typeface="Cambria Math" panose="02040503050406030204" pitchFamily="18" charset="0"/>
                                </a:rPr>
                                <m:t>𝑑</m:t>
                              </m:r>
                            </m:sub>
                          </m:sSub>
                          <m:r>
                            <a:rPr lang="es-MX" sz="2800" i="0">
                              <a:latin typeface="Cambria Math" panose="02040503050406030204" pitchFamily="18" charset="0"/>
                            </a:rPr>
                            <m:t>+</m:t>
                          </m:r>
                          <m:sSub>
                            <m:sSubPr>
                              <m:ctrlPr>
                                <a:rPr lang="es-MX" sz="2800" i="1">
                                  <a:solidFill>
                                    <a:srgbClr val="836967"/>
                                  </a:solidFill>
                                  <a:latin typeface="Cambria Math" panose="02040503050406030204" pitchFamily="18" charset="0"/>
                                </a:rPr>
                              </m:ctrlPr>
                            </m:sSubPr>
                            <m:e>
                              <m:r>
                                <a:rPr lang="es-MX" sz="2800" i="1">
                                  <a:latin typeface="Cambria Math" panose="02040503050406030204" pitchFamily="18" charset="0"/>
                                </a:rPr>
                                <m:t>𝐹</m:t>
                              </m:r>
                            </m:e>
                            <m:sub>
                              <m:r>
                                <a:rPr lang="es-MX" sz="2800" i="1">
                                  <a:latin typeface="Cambria Math" panose="02040503050406030204" pitchFamily="18" charset="0"/>
                                </a:rPr>
                                <m:t>𝑟</m:t>
                              </m:r>
                            </m:sub>
                          </m:sSub>
                        </m:e>
                      </m:d>
                      <m:r>
                        <a:rPr lang="es-MX" sz="2800" i="0">
                          <a:latin typeface="Cambria Math" panose="02040503050406030204" pitchFamily="18" charset="0"/>
                        </a:rPr>
                        <m:t>×</m:t>
                      </m:r>
                      <m:r>
                        <a:rPr lang="es-MX" sz="2800" i="1">
                          <a:latin typeface="Cambria Math" panose="02040503050406030204" pitchFamily="18" charset="0"/>
                        </a:rPr>
                        <m:t>𝑣</m:t>
                      </m:r>
                      <m:r>
                        <a:rPr lang="es-MX" sz="2800" i="0">
                          <a:latin typeface="Cambria Math" panose="02040503050406030204" pitchFamily="18" charset="0"/>
                        </a:rPr>
                        <m:t>×1.341</m:t>
                      </m:r>
                    </m:oMath>
                  </m:oMathPara>
                </a14:m>
                <a:endParaRPr lang="es-MX" sz="2800" dirty="0"/>
              </a:p>
            </p:txBody>
          </p:sp>
        </mc:Choice>
        <mc:Fallback xmlns="">
          <p:sp>
            <p:nvSpPr>
              <p:cNvPr id="13" name="CuadroTexto 12">
                <a:extLst>
                  <a:ext uri="{FF2B5EF4-FFF2-40B4-BE49-F238E27FC236}">
                    <a16:creationId xmlns:a16="http://schemas.microsoft.com/office/drawing/2014/main" id="{660CF473-55A6-0C37-C79D-1D38E1833DB8}"/>
                  </a:ext>
                </a:extLst>
              </p:cNvPr>
              <p:cNvSpPr txBox="1">
                <a:spLocks noRot="1" noChangeAspect="1" noMove="1" noResize="1" noEditPoints="1" noAdjustHandles="1" noChangeArrowheads="1" noChangeShapeType="1" noTextEdit="1"/>
              </p:cNvSpPr>
              <p:nvPr/>
            </p:nvSpPr>
            <p:spPr>
              <a:xfrm>
                <a:off x="1257300" y="7784204"/>
                <a:ext cx="15809912" cy="523220"/>
              </a:xfrm>
              <a:prstGeom prst="rect">
                <a:avLst/>
              </a:prstGeom>
              <a:blipFill>
                <a:blip r:embed="rId4"/>
                <a:stretch>
                  <a:fillRect/>
                </a:stretch>
              </a:blipFill>
            </p:spPr>
            <p:txBody>
              <a:bodyPr/>
              <a:lstStyle/>
              <a:p>
                <a:r>
                  <a:rPr lang="es-MX">
                    <a:noFill/>
                  </a:rPr>
                  <a:t> </a:t>
                </a:r>
              </a:p>
            </p:txBody>
          </p:sp>
        </mc:Fallback>
      </mc:AlternateContent>
    </p:spTree>
    <p:extLst>
      <p:ext uri="{BB962C8B-B14F-4D97-AF65-F5344CB8AC3E}">
        <p14:creationId xmlns:p14="http://schemas.microsoft.com/office/powerpoint/2010/main" val="2188973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chnology Convergence 2023 - Presentation Template" id="{AD7E61BC-6D68-468E-983F-68C8A034365A}" vid="{6AA01E9F-0444-4427-8A7C-1FD78B2E50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Technology Convergence 2023 - Presentation Template</Template>
  <TotalTime>2992</TotalTime>
  <Words>1774</Words>
  <Application>Microsoft Office PowerPoint</Application>
  <PresentationFormat>Custom</PresentationFormat>
  <Paragraphs>131</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Times New Roman</vt:lpstr>
      <vt:lpstr>Arial</vt:lpstr>
      <vt:lpstr>Calibri</vt:lpstr>
      <vt:lpstr>Cambria Math</vt:lpstr>
      <vt:lpstr>Open Sauce Bold</vt:lpstr>
      <vt:lpstr>Office Theme</vt:lpstr>
      <vt:lpstr>Auxiliary Braking. A performance based standard proposal</vt:lpstr>
      <vt:lpstr>Mexico demography and topography</vt:lpstr>
      <vt:lpstr>Some downhill road sections</vt:lpstr>
      <vt:lpstr>Road Safety. Esperanza Cordoba HWY</vt:lpstr>
      <vt:lpstr>Typical vehicle configurations in Mexico</vt:lpstr>
      <vt:lpstr>Energy consideration on high altitude differences</vt:lpstr>
      <vt:lpstr>Formula in general units of meassure</vt:lpstr>
      <vt:lpstr>Aerodynamics and rolling resistance</vt:lpstr>
      <vt:lpstr>Aerodynamics and rolling resistance</vt:lpstr>
      <vt:lpstr>Theoretical formula for auxiliary braking power </vt:lpstr>
      <vt:lpstr>Theoretical formula for auxiliary braking power </vt:lpstr>
      <vt:lpstr>Are auxiliary braking systems needed in the Mexican highways?</vt:lpstr>
      <vt:lpstr>Proposal of performance-based standard (PBS)</vt:lpstr>
      <vt:lpstr>Proposal of performance-based standard (PBS)</vt:lpstr>
      <vt:lpstr>Proposal of performance-based standard (PBS)</vt:lpstr>
      <vt:lpstr>Proposal of performance-based standard (PBS)</vt:lpstr>
      <vt:lpstr>Conclusions</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Tara Hamid</dc:creator>
  <cp:lastModifiedBy>Gavin Hill</cp:lastModifiedBy>
  <cp:revision>19</cp:revision>
  <dcterms:created xsi:type="dcterms:W3CDTF">2023-08-30T05:28:25Z</dcterms:created>
  <dcterms:modified xsi:type="dcterms:W3CDTF">2023-10-16T04:31:44Z</dcterms:modified>
  <dc:identifier>DAFqF3977AU</dc:identifier>
</cp:coreProperties>
</file>